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7" r:id="rId2"/>
    <p:sldId id="308" r:id="rId3"/>
    <p:sldId id="326" r:id="rId4"/>
    <p:sldId id="331" r:id="rId5"/>
    <p:sldId id="327" r:id="rId6"/>
    <p:sldId id="305" r:id="rId7"/>
    <p:sldId id="328" r:id="rId8"/>
    <p:sldId id="324" r:id="rId9"/>
    <p:sldId id="309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266" r:id="rId23"/>
    <p:sldId id="267" r:id="rId24"/>
    <p:sldId id="332" r:id="rId25"/>
    <p:sldId id="258" r:id="rId26"/>
    <p:sldId id="333" r:id="rId27"/>
    <p:sldId id="278" r:id="rId28"/>
    <p:sldId id="297" r:id="rId29"/>
    <p:sldId id="279" r:id="rId30"/>
    <p:sldId id="280" r:id="rId31"/>
    <p:sldId id="300" r:id="rId32"/>
    <p:sldId id="268" r:id="rId33"/>
    <p:sldId id="259" r:id="rId34"/>
    <p:sldId id="277" r:id="rId35"/>
    <p:sldId id="281" r:id="rId36"/>
    <p:sldId id="325" r:id="rId37"/>
    <p:sldId id="282" r:id="rId38"/>
    <p:sldId id="306" r:id="rId39"/>
    <p:sldId id="293" r:id="rId40"/>
    <p:sldId id="283" r:id="rId41"/>
    <p:sldId id="294" r:id="rId42"/>
    <p:sldId id="334" r:id="rId43"/>
    <p:sldId id="299" r:id="rId44"/>
    <p:sldId id="302" r:id="rId45"/>
    <p:sldId id="289" r:id="rId46"/>
    <p:sldId id="295" r:id="rId47"/>
    <p:sldId id="296" r:id="rId48"/>
    <p:sldId id="286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50" r:id="rId69"/>
    <p:sldId id="348" r:id="rId70"/>
    <p:sldId id="34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0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E53F0-8AD9-4236-9B5F-B8DF676A8321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B41A0-A940-43F1-9A55-E47EDE53E3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25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7076C-B015-47CA-B76F-49783DA9F8FB}" type="datetimeFigureOut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8FB15-B368-495E-8980-B02A28A8BF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3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4D53-2F50-4A0D-A9BC-7E720EBD955D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0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1FC0-E4BE-410A-AC58-E990B5806D33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1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A71E-976E-462B-B0F9-BFB0C4F786D1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6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97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BD60D-C9E3-4600-A224-E5ECD38A63E0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C2D9-E107-40F4-8E64-7BD41065095D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3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7B59D-FAA3-4AB2-95BD-33659BB3ABE5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9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A3C5-D396-43CF-9FA1-039F9ACF6BE8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3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C162-36D3-4C7F-9D85-6E607D9F0AE3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6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2747-C803-450F-BAFA-6A8B05340C76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98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1F5A6-4800-47AA-8C8A-B643701E86DD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3B40-D435-4E8F-A4F2-237B86AF1E99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41400"/>
            <a:ext cx="10515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35956-BA96-41CB-A8D5-6A13416632DA}" type="datetime1">
              <a:rPr lang="ko-KR" altLang="en-US" smtClean="0"/>
              <a:t>2017-08-01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F0AD-CCF3-40F6-86BF-F2DBA32A7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606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lvm.org/svn/llvm-project/llvm/trun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lvm.org/svn/llvm-project/compiler-rt/trunk" TargetMode="External"/><Relationship Id="rId2" Type="http://schemas.openxmlformats.org/officeDocument/2006/relationships/hyperlink" Target="http://llvm.org/svn/llvm-project/cfe/trun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make.org/files/v3.4/cmake-3.4.3.tar.gz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Chris_Lattner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LLVM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</a:t>
            </a:r>
            <a:r>
              <a:rPr lang="en-US" altLang="ko-KR" dirty="0" smtClean="0"/>
              <a:t>install -window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dirty="0"/>
              <a:t>Win </a:t>
            </a:r>
            <a:r>
              <a:rPr lang="en-US" altLang="ko-KR" dirty="0" smtClean="0"/>
              <a:t>Installer</a:t>
            </a:r>
            <a:endParaRPr lang="en-US" altLang="ko-KR" dirty="0"/>
          </a:p>
          <a:p>
            <a:pPr lvl="1"/>
            <a:r>
              <a:rPr lang="en-US" altLang="ko-KR" dirty="0" smtClean="0"/>
              <a:t>llvm.org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en-US" altLang="ko-KR" dirty="0"/>
              <a:t>Win Installer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395" y="1661380"/>
            <a:ext cx="4129105" cy="47251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</a:t>
            </a:r>
            <a:r>
              <a:rPr lang="en-US" altLang="ko-KR" dirty="0" smtClean="0"/>
              <a:t>install -window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installer </a:t>
            </a:r>
            <a:r>
              <a:rPr lang="ko-KR" altLang="en-US" dirty="0"/>
              <a:t>클릭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다운받은 파일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62" y="1541463"/>
            <a:ext cx="4126875" cy="34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0288"/>
            <a:ext cx="3971925" cy="3076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65" y="2300288"/>
            <a:ext cx="3990975" cy="3105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2-1.How to install –window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</a:t>
            </a:r>
            <a:r>
              <a:rPr lang="en-US" altLang="ko-KR" dirty="0" smtClean="0"/>
              <a:t>install –window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Destination </a:t>
            </a:r>
            <a:r>
              <a:rPr lang="en-US" altLang="ko-KR" dirty="0" err="1"/>
              <a:t>Foler</a:t>
            </a:r>
            <a:r>
              <a:rPr lang="en-US" altLang="ko-KR" dirty="0"/>
              <a:t> </a:t>
            </a:r>
            <a:r>
              <a:rPr lang="ko-KR" altLang="en-US" dirty="0"/>
              <a:t>이름을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SVN </a:t>
            </a:r>
            <a:r>
              <a:rPr lang="ko-KR" altLang="en-US" dirty="0"/>
              <a:t>이름으로 변경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Next, Install </a:t>
            </a:r>
            <a:r>
              <a:rPr lang="ko-KR" altLang="en-US" dirty="0"/>
              <a:t>클릭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Finish!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53" y="1825626"/>
            <a:ext cx="5855247" cy="28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install </a:t>
            </a:r>
            <a:r>
              <a:rPr lang="en-US" altLang="ko-KR" dirty="0" smtClean="0"/>
              <a:t>-window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Plugin Install</a:t>
            </a:r>
          </a:p>
          <a:p>
            <a:pPr lvl="1"/>
            <a:r>
              <a:rPr lang="en-US" altLang="ko-KR" dirty="0" smtClean="0"/>
              <a:t>Visual </a:t>
            </a:r>
            <a:r>
              <a:rPr lang="en-US" altLang="ko-KR" dirty="0"/>
              <a:t>Studio plugin installer </a:t>
            </a:r>
            <a:r>
              <a:rPr lang="ko-KR" altLang="en-US" dirty="0"/>
              <a:t>클릭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Install </a:t>
            </a:r>
            <a:r>
              <a:rPr lang="ko-KR" altLang="en-US" dirty="0"/>
              <a:t>클릭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Finish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47" y="2739169"/>
            <a:ext cx="2632817" cy="3437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53" y="3230687"/>
            <a:ext cx="36385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</a:t>
            </a:r>
            <a:r>
              <a:rPr lang="en-US" altLang="ko-KR" dirty="0" smtClean="0"/>
              <a:t>install –Linux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Linux Ubuntu 16.04 LTS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en-US" altLang="ko-KR" dirty="0"/>
              <a:t>LLVM 3.9.1</a:t>
            </a:r>
          </a:p>
          <a:p>
            <a:r>
              <a:rPr lang="en-US" altLang="ko-KR" dirty="0"/>
              <a:t>clang 4.0.0 (trunk 290341)</a:t>
            </a:r>
          </a:p>
          <a:p>
            <a:r>
              <a:rPr lang="en-US" altLang="ko-KR" dirty="0" err="1"/>
              <a:t>gcc</a:t>
            </a:r>
            <a:r>
              <a:rPr lang="en-US" altLang="ko-KR" dirty="0"/>
              <a:t> (</a:t>
            </a:r>
            <a:r>
              <a:rPr lang="en-US" altLang="ko-KR" dirty="0" err="1"/>
              <a:t>Upuntu</a:t>
            </a:r>
            <a:r>
              <a:rPr lang="en-US" altLang="ko-KR" dirty="0"/>
              <a:t> 5.4.0-6ubuntu1~16.04.4) 5.4.0 20160609</a:t>
            </a:r>
          </a:p>
          <a:p>
            <a:r>
              <a:rPr lang="en-US" altLang="ko-KR" dirty="0" err="1"/>
              <a:t>cmake</a:t>
            </a:r>
            <a:r>
              <a:rPr lang="en-US" altLang="ko-KR" dirty="0"/>
              <a:t> 3.4.3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install</a:t>
            </a:r>
            <a:r>
              <a:rPr lang="ko-KR" altLang="en-US" dirty="0"/>
              <a:t> </a:t>
            </a:r>
            <a:r>
              <a:rPr lang="en-US" altLang="ko-KR" dirty="0"/>
              <a:t>–Linux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LLVM </a:t>
            </a:r>
            <a:r>
              <a:rPr lang="ko-KR" altLang="en-US" dirty="0"/>
              <a:t>디렉토리 만들기</a:t>
            </a:r>
            <a:endParaRPr lang="en-US" altLang="ko-KR" dirty="0"/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LLVM</a:t>
            </a:r>
          </a:p>
          <a:p>
            <a:pPr lvl="1"/>
            <a:r>
              <a:rPr lang="en-US" altLang="ko-KR" dirty="0"/>
              <a:t>cd LLVM</a:t>
            </a:r>
          </a:p>
          <a:p>
            <a:r>
              <a:rPr lang="en-US" altLang="ko-KR" dirty="0" err="1"/>
              <a:t>svn</a:t>
            </a:r>
            <a:r>
              <a:rPr lang="ko-KR" altLang="en-US" dirty="0"/>
              <a:t>으로 </a:t>
            </a:r>
            <a:r>
              <a:rPr lang="en-US" altLang="ko-KR" dirty="0" err="1"/>
              <a:t>llvm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 err="1"/>
              <a:t>svn</a:t>
            </a:r>
            <a:r>
              <a:rPr lang="en-US" altLang="ko-KR" dirty="0"/>
              <a:t> co </a:t>
            </a:r>
            <a:r>
              <a:rPr lang="en-US" altLang="ko-KR" dirty="0">
                <a:hlinkClick r:id="rId2"/>
              </a:rPr>
              <a:t>http://llvm.org/svn/llvm-project/llvm/trunk</a:t>
            </a:r>
            <a:r>
              <a:rPr lang="en-US" altLang="ko-KR" dirty="0"/>
              <a:t> </a:t>
            </a:r>
            <a:r>
              <a:rPr lang="en-US" altLang="ko-KR" dirty="0" err="1"/>
              <a:t>llvm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35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install</a:t>
            </a:r>
            <a:r>
              <a:rPr lang="ko-KR" altLang="en-US" dirty="0" smtClean="0"/>
              <a:t> </a:t>
            </a:r>
            <a:r>
              <a:rPr lang="en-US" altLang="ko-KR" dirty="0"/>
              <a:t>–Linux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svn</a:t>
            </a:r>
            <a:r>
              <a:rPr lang="ko-KR" altLang="en-US" dirty="0"/>
              <a:t>으로 </a:t>
            </a:r>
            <a:r>
              <a:rPr lang="en-US" altLang="ko-KR" dirty="0"/>
              <a:t>clang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 err="1"/>
              <a:t>svn</a:t>
            </a:r>
            <a:r>
              <a:rPr lang="en-US" altLang="ko-KR" dirty="0"/>
              <a:t> co </a:t>
            </a:r>
            <a:r>
              <a:rPr lang="en-US" altLang="ko-KR" dirty="0">
                <a:hlinkClick r:id="rId2"/>
              </a:rPr>
              <a:t>http://llvm.org/svn/llvm-project/cfe/trunk</a:t>
            </a:r>
            <a:r>
              <a:rPr lang="en-US" altLang="ko-KR" dirty="0"/>
              <a:t> clang</a:t>
            </a:r>
          </a:p>
          <a:p>
            <a:pPr lvl="1"/>
            <a:r>
              <a:rPr lang="en-US" altLang="ko-KR" dirty="0"/>
              <a:t>cd ../projects</a:t>
            </a:r>
          </a:p>
          <a:p>
            <a:pPr lvl="1"/>
            <a:r>
              <a:rPr lang="en-US" altLang="ko-KR" dirty="0" err="1"/>
              <a:t>svn</a:t>
            </a:r>
            <a:r>
              <a:rPr lang="en-US" altLang="ko-KR" dirty="0"/>
              <a:t> co </a:t>
            </a:r>
            <a:r>
              <a:rPr lang="en-US" altLang="ko-KR" dirty="0">
                <a:hlinkClick r:id="rId3"/>
              </a:rPr>
              <a:t>http://llvm.org/svn/llvm-project/compiler-rt/trunk</a:t>
            </a:r>
            <a:r>
              <a:rPr lang="en-US" altLang="ko-KR" dirty="0"/>
              <a:t> compiler -</a:t>
            </a:r>
            <a:r>
              <a:rPr lang="en-US" altLang="ko-KR" dirty="0" err="1"/>
              <a:t>rt</a:t>
            </a:r>
            <a:endParaRPr lang="en-US" altLang="ko-KR" dirty="0"/>
          </a:p>
          <a:p>
            <a:pPr lvl="1"/>
            <a:r>
              <a:rPr lang="en-US" altLang="ko-KR" dirty="0"/>
              <a:t>cd </a:t>
            </a:r>
            <a:r>
              <a:rPr lang="en-US" altLang="ko-KR" dirty="0" smtClean="0"/>
              <a:t>../..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install</a:t>
            </a:r>
            <a:r>
              <a:rPr lang="ko-KR" altLang="en-US" dirty="0"/>
              <a:t> </a:t>
            </a:r>
            <a:r>
              <a:rPr lang="en-US" altLang="ko-KR" dirty="0"/>
              <a:t>–Linux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cmake</a:t>
            </a:r>
            <a:r>
              <a:rPr lang="en-US" altLang="ko-KR" dirty="0"/>
              <a:t> 3.4.3 make, install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build-essential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remove </a:t>
            </a:r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 err="1"/>
              <a:t>wget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http://www.cmake.org/files/v3.4/cmake-3.4.3.tar.gz</a:t>
            </a:r>
            <a:endParaRPr lang="en-US" altLang="ko-KR" dirty="0"/>
          </a:p>
          <a:p>
            <a:pPr lvl="1"/>
            <a:r>
              <a:rPr lang="en-US" altLang="ko-KR" dirty="0"/>
              <a:t>tar </a:t>
            </a:r>
            <a:r>
              <a:rPr lang="en-US" altLang="ko-KR" dirty="0" err="1"/>
              <a:t>xf</a:t>
            </a:r>
            <a:r>
              <a:rPr lang="en-US" altLang="ko-KR" dirty="0"/>
              <a:t> cmake-3.4.3tar.gz</a:t>
            </a:r>
          </a:p>
          <a:p>
            <a:pPr lvl="1"/>
            <a:r>
              <a:rPr lang="en-US" altLang="ko-KR" dirty="0"/>
              <a:t>cd cmake-3.4.3</a:t>
            </a:r>
          </a:p>
          <a:p>
            <a:pPr lvl="1"/>
            <a:r>
              <a:rPr lang="en-US" altLang="ko-KR" dirty="0"/>
              <a:t>./configure</a:t>
            </a:r>
          </a:p>
          <a:p>
            <a:pPr lvl="1"/>
            <a:r>
              <a:rPr lang="en-US" altLang="ko-KR" dirty="0"/>
              <a:t>make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make install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3.4.3 </a:t>
            </a:r>
            <a:r>
              <a:rPr lang="ko-KR" altLang="en-US" dirty="0"/>
              <a:t>버전부터 </a:t>
            </a:r>
            <a:r>
              <a:rPr lang="en-US" altLang="ko-KR" dirty="0"/>
              <a:t>LLVM</a:t>
            </a:r>
            <a:r>
              <a:rPr lang="ko-KR" altLang="en-US" dirty="0"/>
              <a:t>을 </a:t>
            </a:r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할 수 있기 때문에 </a:t>
            </a:r>
            <a:r>
              <a:rPr lang="en-US" altLang="ko-KR" dirty="0"/>
              <a:t>3.4.3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install</a:t>
            </a:r>
            <a:r>
              <a:rPr lang="ko-KR" altLang="en-US" dirty="0"/>
              <a:t> </a:t>
            </a:r>
            <a:r>
              <a:rPr lang="en-US" altLang="ko-KR" dirty="0"/>
              <a:t>–Linux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LLVM </a:t>
            </a:r>
            <a:r>
              <a:rPr lang="ko-KR" altLang="en-US" dirty="0"/>
              <a:t>빌드 및 설치</a:t>
            </a:r>
            <a:endParaRPr lang="en-US" altLang="ko-KR" dirty="0"/>
          </a:p>
          <a:p>
            <a:pPr lvl="1"/>
            <a:r>
              <a:rPr lang="en-US" altLang="ko-KR" dirty="0"/>
              <a:t>cd ..</a:t>
            </a:r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 build</a:t>
            </a:r>
          </a:p>
          <a:p>
            <a:pPr lvl="1"/>
            <a:r>
              <a:rPr lang="en-US" altLang="ko-KR" dirty="0"/>
              <a:t>cd build</a:t>
            </a:r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–G “Unix </a:t>
            </a:r>
            <a:r>
              <a:rPr lang="en-US" altLang="ko-KR" dirty="0" err="1"/>
              <a:t>Makefiles</a:t>
            </a:r>
            <a:r>
              <a:rPr lang="en-US" altLang="ko-KR" dirty="0"/>
              <a:t>” ../</a:t>
            </a:r>
            <a:r>
              <a:rPr lang="en-US" altLang="ko-KR" dirty="0" err="1"/>
              <a:t>llvm</a:t>
            </a:r>
            <a:endParaRPr lang="en-US" altLang="ko-KR" dirty="0"/>
          </a:p>
          <a:p>
            <a:pPr lvl="1"/>
            <a:r>
              <a:rPr lang="en-US" altLang="ko-KR" dirty="0"/>
              <a:t>make</a:t>
            </a:r>
          </a:p>
          <a:p>
            <a:pPr lvl="1"/>
            <a:r>
              <a:rPr lang="en-US" altLang="ko-KR" dirty="0"/>
              <a:t>make install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make </a:t>
            </a:r>
            <a:r>
              <a:rPr lang="ko-KR" altLang="en-US" dirty="0"/>
              <a:t>할 때 </a:t>
            </a:r>
            <a:r>
              <a:rPr lang="en-US" altLang="ko-KR" dirty="0"/>
              <a:t>–j2 </a:t>
            </a:r>
            <a:r>
              <a:rPr lang="ko-KR" altLang="en-US" dirty="0"/>
              <a:t>같은 옵션을 붙이면 메모리 부족으로 빌드가 제대로 안될 수도 있기 때문에 그냥 </a:t>
            </a:r>
            <a:r>
              <a:rPr lang="en-US" altLang="ko-KR" dirty="0"/>
              <a:t>make</a:t>
            </a:r>
            <a:r>
              <a:rPr lang="ko-KR" altLang="en-US" dirty="0"/>
              <a:t>로 설치 하는 것을 추천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8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 smtClean="0"/>
              <a:t>1.LLVM introduction -3p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600" dirty="0" smtClean="0"/>
              <a:t>1-1.What </a:t>
            </a:r>
            <a:r>
              <a:rPr lang="en-US" altLang="ko-KR" sz="1600" dirty="0"/>
              <a:t>is the LLVM</a:t>
            </a:r>
            <a:r>
              <a:rPr lang="en-US" altLang="ko-KR" sz="1600" dirty="0" smtClean="0"/>
              <a:t>? </a:t>
            </a:r>
          </a:p>
          <a:p>
            <a:pPr marL="0" indent="0">
              <a:buNone/>
            </a:pPr>
            <a:r>
              <a:rPr lang="en-US" altLang="ko-KR" sz="1600" dirty="0" smtClean="0"/>
              <a:t>	1-2.How is LLVM configured?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1-3.Why </a:t>
            </a:r>
            <a:r>
              <a:rPr lang="en-US" altLang="ko-KR" sz="1600" dirty="0"/>
              <a:t>we use LLVM</a:t>
            </a:r>
            <a:r>
              <a:rPr lang="en-US" altLang="ko-KR" sz="1600" dirty="0" smtClean="0"/>
              <a:t>?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2400" b="1" dirty="0" smtClean="0"/>
              <a:t>2.LLVM </a:t>
            </a:r>
            <a:r>
              <a:rPr lang="en-US" altLang="ko-KR" sz="2400" b="1" dirty="0"/>
              <a:t>Getting </a:t>
            </a:r>
            <a:r>
              <a:rPr lang="en-US" altLang="ko-KR" sz="2400" b="1" dirty="0" smtClean="0"/>
              <a:t>Started -8p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600" dirty="0" smtClean="0"/>
              <a:t>2-1.How </a:t>
            </a:r>
            <a:r>
              <a:rPr lang="en-US" altLang="ko-KR" sz="1600" dirty="0"/>
              <a:t>to install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2-2.hello pass </a:t>
            </a:r>
            <a:r>
              <a:rPr lang="en-US" altLang="ko-KR" sz="1600" dirty="0"/>
              <a:t>example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2-3.write </a:t>
            </a:r>
            <a:r>
              <a:rPr lang="en-US" altLang="ko-KR" sz="1600" dirty="0"/>
              <a:t>the </a:t>
            </a:r>
            <a:r>
              <a:rPr lang="en-US" altLang="ko-KR" sz="1600" dirty="0" smtClean="0"/>
              <a:t>pass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en-US" altLang="ko-KR" sz="2400" b="1" dirty="0"/>
              <a:t>Trace for racy code </a:t>
            </a:r>
            <a:r>
              <a:rPr lang="en-US" altLang="ko-KR" sz="2400" b="1" dirty="0" smtClean="0"/>
              <a:t>-37p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1600" dirty="0"/>
              <a:t>	3</a:t>
            </a:r>
            <a:r>
              <a:rPr lang="en-US" altLang="ko-KR" sz="1600" dirty="0" smtClean="0"/>
              <a:t>-1</a:t>
            </a:r>
            <a:r>
              <a:rPr lang="en-US" altLang="ko-KR" sz="1600" dirty="0"/>
              <a:t>. shared variable trace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3-1.1 global </a:t>
            </a:r>
            <a:r>
              <a:rPr lang="en-US" altLang="ko-KR" sz="1600" dirty="0"/>
              <a:t>variable trace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3-1.2 </a:t>
            </a:r>
            <a:r>
              <a:rPr lang="en-US" altLang="ko-KR" sz="1600" dirty="0"/>
              <a:t>pointer op with global memory  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3-2. </a:t>
            </a:r>
            <a:r>
              <a:rPr lang="en-US" altLang="ko-KR" sz="1600" dirty="0"/>
              <a:t>Conditional Branch trace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Hardware Spec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73253" cy="50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Software Spec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B48F-B655-48BC-BF12-4BE61DDB6AC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690688"/>
            <a:ext cx="11515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2-2.hello pass example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 이름 출력</a:t>
            </a:r>
            <a:endParaRPr lang="en-US" altLang="ko-KR" dirty="0" smtClean="0"/>
          </a:p>
          <a:p>
            <a:r>
              <a:rPr lang="en-US" altLang="ko-KR" dirty="0" smtClean="0"/>
              <a:t>LLVM Pass</a:t>
            </a:r>
          </a:p>
          <a:p>
            <a:pPr lvl="1"/>
            <a:r>
              <a:rPr lang="en-US" altLang="ko-KR" dirty="0" smtClean="0"/>
              <a:t>LLVM Pass simple example : hello pass 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2-2.hello pass example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62820" y="2472810"/>
            <a:ext cx="11811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en-US" altLang="ko-KR" dirty="0" err="1" smtClean="0">
                <a:solidFill>
                  <a:schemeClr val="bg1"/>
                </a:solidFill>
              </a:rPr>
              <a:t>bc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09176" y="2472810"/>
            <a:ext cx="1438277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</a:t>
            </a:r>
          </a:p>
          <a:p>
            <a:pPr algn="ctr"/>
            <a:r>
              <a:rPr lang="en-US" altLang="ko-KR" dirty="0" smtClean="0"/>
              <a:t>(.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4" idx="3"/>
            <a:endCxn id="6" idx="1"/>
          </p:cNvCxnSpPr>
          <p:nvPr/>
        </p:nvCxnSpPr>
        <p:spPr>
          <a:xfrm>
            <a:off x="4043920" y="2796660"/>
            <a:ext cx="146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78413" y="2472810"/>
            <a:ext cx="1293017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target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>
                <a:solidFill>
                  <a:schemeClr val="bg1"/>
                </a:solidFill>
              </a:rPr>
              <a:t>c / .</a:t>
            </a:r>
            <a:r>
              <a:rPr lang="en-US" altLang="ko-KR" dirty="0" err="1" smtClean="0">
                <a:solidFill>
                  <a:schemeClr val="bg1"/>
                </a:solidFill>
              </a:rPr>
              <a:t>cpp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>
            <a:stCxn id="15" idx="3"/>
            <a:endCxn id="4" idx="1"/>
          </p:cNvCxnSpPr>
          <p:nvPr/>
        </p:nvCxnSpPr>
        <p:spPr>
          <a:xfrm>
            <a:off x="1771430" y="2796660"/>
            <a:ext cx="1091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299769" y="2472810"/>
            <a:ext cx="1383508" cy="647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exefile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(.</a:t>
            </a:r>
            <a:r>
              <a:rPr lang="en-US" altLang="ko-KR" dirty="0" err="1" smtClean="0">
                <a:solidFill>
                  <a:schemeClr val="bg1"/>
                </a:solidFill>
              </a:rPr>
              <a:t>navtive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89360" y="2472810"/>
            <a:ext cx="1383508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</a:p>
          <a:p>
            <a:pPr algn="ctr"/>
            <a:r>
              <a:rPr lang="en-US" altLang="ko-KR" dirty="0" smtClean="0"/>
              <a:t>(.</a:t>
            </a:r>
            <a:r>
              <a:rPr lang="en-US" altLang="ko-KR" dirty="0"/>
              <a:t>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6" idx="3"/>
            <a:endCxn id="31" idx="1"/>
          </p:cNvCxnSpPr>
          <p:nvPr/>
        </p:nvCxnSpPr>
        <p:spPr>
          <a:xfrm>
            <a:off x="6947453" y="2796660"/>
            <a:ext cx="104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30" idx="1"/>
          </p:cNvCxnSpPr>
          <p:nvPr/>
        </p:nvCxnSpPr>
        <p:spPr>
          <a:xfrm>
            <a:off x="9372868" y="2796660"/>
            <a:ext cx="926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844060" y="236774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clang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54003" y="2402445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/>
              <a:t>llc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9536450" y="2427328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 smtClean="0"/>
              <a:t>gcc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4265103" y="2090749"/>
            <a:ext cx="890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PASS</a:t>
            </a:r>
          </a:p>
          <a:p>
            <a:pPr algn="ctr"/>
            <a:r>
              <a:rPr lang="en-US" altLang="ko-KR" dirty="0" smtClean="0"/>
              <a:t>(LLVM)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84200" y="1571625"/>
            <a:ext cx="10515600" cy="4605338"/>
          </a:xfrm>
        </p:spPr>
        <p:txBody>
          <a:bodyPr/>
          <a:lstStyle/>
          <a:p>
            <a:r>
              <a:rPr lang="ko-KR" altLang="en-US" b="1" dirty="0" smtClean="0"/>
              <a:t>과정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98" y="3225143"/>
            <a:ext cx="4038600" cy="18669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359" y="2588957"/>
            <a:ext cx="3083752" cy="36721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38120" t="504" r="37848" b="96309"/>
          <a:stretch/>
        </p:blipFill>
        <p:spPr>
          <a:xfrm>
            <a:off x="7104536" y="1792584"/>
            <a:ext cx="1321118" cy="2085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1994" y="2032414"/>
            <a:ext cx="494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CMakeLists.txt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add_subdirectory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목록 추가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605138" y="6024339"/>
            <a:ext cx="1582898" cy="23766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409007" y="172760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경로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6026727" y="1562101"/>
            <a:ext cx="8313" cy="4823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43834" y="2224685"/>
            <a:ext cx="2989568" cy="378814"/>
            <a:chOff x="882057" y="2233912"/>
            <a:chExt cx="2989568" cy="3788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r="17096" b="70764"/>
            <a:stretch/>
          </p:blipFill>
          <p:spPr>
            <a:xfrm>
              <a:off x="1794829" y="2233912"/>
              <a:ext cx="2076796" cy="33973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2057" y="2274172"/>
              <a:ext cx="917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② 경로</a:t>
              </a:r>
              <a:r>
                <a:rPr lang="en-US" altLang="ko-KR" sz="1600" dirty="0" smtClean="0"/>
                <a:t>:</a:t>
              </a:r>
              <a:endParaRPr lang="ko-KR" altLang="en-US" sz="1600" dirty="0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>
            <a:off x="8188036" y="6143172"/>
            <a:ext cx="952055" cy="1042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40091" y="5494713"/>
            <a:ext cx="2914508" cy="9066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경로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hello </a:t>
            </a:r>
            <a:r>
              <a:rPr lang="ko-KR" altLang="en-US" dirty="0" smtClean="0"/>
              <a:t>폴더가 </a:t>
            </a:r>
            <a:r>
              <a:rPr lang="ko-KR" altLang="en-US" dirty="0" err="1" smtClean="0"/>
              <a:t>생성이된다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r="6687" b="6988"/>
          <a:stretch/>
        </p:blipFill>
        <p:spPr>
          <a:xfrm>
            <a:off x="9698758" y="5682697"/>
            <a:ext cx="2257566" cy="22148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43834" y="1793358"/>
            <a:ext cx="4305058" cy="363212"/>
            <a:chOff x="595412" y="1320597"/>
            <a:chExt cx="4305058" cy="36321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t="-614" r="35998" b="70763"/>
            <a:stretch/>
          </p:blipFill>
          <p:spPr>
            <a:xfrm>
              <a:off x="1344873" y="1320597"/>
              <a:ext cx="1603283" cy="3468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018223" y="1345255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에 </a:t>
              </a:r>
              <a:r>
                <a:rPr lang="en-US" altLang="ko-KR" sz="1600" dirty="0" smtClean="0"/>
                <a:t>hello </a:t>
              </a:r>
              <a:r>
                <a:rPr lang="ko-KR" altLang="en-US" sz="1600" dirty="0" smtClean="0"/>
                <a:t>폴더 생성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412" y="133149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①경로</a:t>
              </a:r>
              <a:endParaRPr lang="ko-KR" altLang="en-US" sz="1600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608832" y="3769634"/>
            <a:ext cx="1475969" cy="261455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427371" y="4048244"/>
            <a:ext cx="657430" cy="7681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796924" y="4851241"/>
            <a:ext cx="3131528" cy="83145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경로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hello.so </a:t>
            </a:r>
            <a:r>
              <a:rPr lang="ko-KR" altLang="en-US" dirty="0" smtClean="0"/>
              <a:t>파일이 </a:t>
            </a:r>
            <a:r>
              <a:rPr lang="ko-KR" altLang="en-US" dirty="0" err="1" smtClean="0"/>
              <a:t>생성이된다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r="6687" b="6988"/>
          <a:stretch/>
        </p:blipFill>
        <p:spPr>
          <a:xfrm>
            <a:off x="3398351" y="4979881"/>
            <a:ext cx="2286524" cy="224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38200" y="1311847"/>
            <a:ext cx="3376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pass </a:t>
            </a:r>
            <a:r>
              <a:rPr lang="ko-KR" altLang="en-US" b="1" dirty="0"/>
              <a:t>기능 </a:t>
            </a:r>
            <a:r>
              <a:rPr lang="en-US" altLang="ko-KR" b="1" dirty="0"/>
              <a:t>: </a:t>
            </a:r>
            <a:r>
              <a:rPr lang="en-US" altLang="ko-KR" b="1" dirty="0" err="1"/>
              <a:t>func</a:t>
            </a:r>
            <a:r>
              <a:rPr lang="en-US" altLang="ko-KR" b="1" dirty="0"/>
              <a:t> name</a:t>
            </a:r>
            <a:r>
              <a:rPr lang="ko-KR" altLang="en-US" b="1" dirty="0"/>
              <a:t>을 출력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3" y="5713687"/>
            <a:ext cx="2247900" cy="1047750"/>
          </a:xfrm>
          <a:prstGeom prst="rect">
            <a:avLst/>
          </a:prstGeom>
        </p:spPr>
      </p:pic>
      <p:sp>
        <p:nvSpPr>
          <p:cNvPr id="3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2-2.hello pass 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2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2-2.hello pass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ex) hello.cpp   </a:t>
            </a:r>
          </a:p>
          <a:p>
            <a:pPr marL="0" indent="0">
              <a:buNone/>
            </a:pPr>
            <a:r>
              <a:rPr lang="ko-KR" altLang="en-US" sz="2400" dirty="0" smtClean="0"/>
              <a:t>경로</a:t>
            </a:r>
            <a:r>
              <a:rPr lang="en-US" altLang="ko-KR" sz="2400" dirty="0" smtClean="0"/>
              <a:t>:</a:t>
            </a:r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1429"/>
          <a:stretch/>
        </p:blipFill>
        <p:spPr>
          <a:xfrm>
            <a:off x="1136659" y="2724325"/>
            <a:ext cx="4482746" cy="354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83377" y="4139677"/>
            <a:ext cx="1551529" cy="155767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27130" y="4444573"/>
            <a:ext cx="2936298" cy="14822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189857" y="4870637"/>
            <a:ext cx="610120" cy="621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17096" b="70764"/>
          <a:stretch/>
        </p:blipFill>
        <p:spPr>
          <a:xfrm>
            <a:off x="1723181" y="2294369"/>
            <a:ext cx="2076796" cy="33973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244091" y="3857115"/>
            <a:ext cx="1504950" cy="1584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08510" y="1690238"/>
            <a:ext cx="479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다음과 같은 경로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make</a:t>
            </a:r>
            <a:endParaRPr lang="ko-KR" altLang="en-US" sz="28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45177"/>
          <a:stretch/>
        </p:blipFill>
        <p:spPr>
          <a:xfrm>
            <a:off x="6251352" y="2196543"/>
            <a:ext cx="5102448" cy="22480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352" y="4429368"/>
            <a:ext cx="5102448" cy="7170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921971" y="2138379"/>
            <a:ext cx="2120458" cy="3119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352" y="4567166"/>
            <a:ext cx="5102448" cy="1509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352" y="4718126"/>
            <a:ext cx="4070222" cy="2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20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 smtClean="0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6035042" y="1562101"/>
            <a:ext cx="1" cy="46370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내용 개체 틀 15"/>
          <p:cNvSpPr>
            <a:spLocks noGrp="1"/>
          </p:cNvSpPr>
          <p:nvPr>
            <p:ph sz="half" idx="4294967295"/>
          </p:nvPr>
        </p:nvSpPr>
        <p:spPr>
          <a:xfrm>
            <a:off x="6195230" y="3605889"/>
            <a:ext cx="5181600" cy="263803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실행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결과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96" y="5040403"/>
            <a:ext cx="4713808" cy="5895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96" y="6130850"/>
            <a:ext cx="692238" cy="249101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85800" y="1847850"/>
            <a:ext cx="4319416" cy="3910190"/>
            <a:chOff x="762000" y="1661154"/>
            <a:chExt cx="4319416" cy="3910190"/>
          </a:xfrm>
        </p:grpSpPr>
        <p:sp>
          <p:nvSpPr>
            <p:cNvPr id="32" name="TextBox 31"/>
            <p:cNvSpPr txBox="1"/>
            <p:nvPr/>
          </p:nvSpPr>
          <p:spPr>
            <a:xfrm>
              <a:off x="762000" y="1661154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target 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rcRect t="-102" r="60208" b="66455"/>
            <a:stretch/>
          </p:blipFill>
          <p:spPr>
            <a:xfrm>
              <a:off x="1052427" y="2911271"/>
              <a:ext cx="4028989" cy="266007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154" y="2070009"/>
              <a:ext cx="1228725" cy="25717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035874" y="2044709"/>
              <a:ext cx="3397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경로 </a:t>
              </a:r>
              <a:r>
                <a:rPr lang="en-US" altLang="ko-KR" sz="1400" dirty="0" smtClean="0"/>
                <a:t>:                         (test </a:t>
              </a:r>
              <a:r>
                <a:rPr lang="ko-KR" altLang="en-US" sz="1400" dirty="0" err="1" smtClean="0"/>
                <a:t>폴더생성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0330" y="2793496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hello.c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  <p:sp>
        <p:nvSpPr>
          <p:cNvPr id="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2-2.hello pass example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94894" y="1562101"/>
            <a:ext cx="581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clang 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(target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).c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변환한다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여기서는 </a:t>
            </a:r>
            <a:r>
              <a:rPr lang="en-US" altLang="ko-KR" dirty="0" smtClean="0"/>
              <a:t>target file 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hello.c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4273" y="3346670"/>
            <a:ext cx="5721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make 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폴더와 </a:t>
            </a:r>
            <a:r>
              <a:rPr lang="en-US" altLang="ko-KR" dirty="0" smtClean="0"/>
              <a:t>hello.so  </a:t>
            </a:r>
            <a:r>
              <a:rPr lang="ko-KR" altLang="en-US" dirty="0" smtClean="0"/>
              <a:t>파일을 </a:t>
            </a:r>
            <a:endParaRPr lang="en-US" altLang="ko-KR" dirty="0" smtClean="0"/>
          </a:p>
          <a:p>
            <a:r>
              <a:rPr lang="en-US" altLang="ko-KR" dirty="0" smtClean="0"/>
              <a:t>opt </a:t>
            </a:r>
            <a:r>
              <a:rPr lang="ko-KR" altLang="en-US" dirty="0" smtClean="0"/>
              <a:t>명령어의 인자로 주고 </a:t>
            </a:r>
            <a:r>
              <a:rPr lang="en-US" altLang="ko-KR" dirty="0" smtClean="0"/>
              <a:t>pass </a:t>
            </a:r>
            <a:r>
              <a:rPr lang="ko-KR" altLang="en-US" dirty="0" smtClean="0"/>
              <a:t>가 적용될 파일이름을</a:t>
            </a:r>
            <a:endParaRPr lang="en-US" altLang="ko-KR" dirty="0" smtClean="0"/>
          </a:p>
          <a:p>
            <a:r>
              <a:rPr lang="en-US" altLang="ko-KR" dirty="0" smtClean="0"/>
              <a:t>(.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설정해준다</a:t>
            </a:r>
            <a:r>
              <a:rPr lang="en-US" altLang="ko-KR" dirty="0" smtClean="0"/>
              <a:t>.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rcRect r="52483" b="-10081"/>
          <a:stretch/>
        </p:blipFill>
        <p:spPr>
          <a:xfrm>
            <a:off x="6134273" y="2406199"/>
            <a:ext cx="3780386" cy="25878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rcRect l="47975" t="6170" b="-2"/>
          <a:stretch/>
        </p:blipFill>
        <p:spPr>
          <a:xfrm>
            <a:off x="7770508" y="2642068"/>
            <a:ext cx="4139012" cy="2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목적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printf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삽입</a:t>
            </a:r>
            <a:endParaRPr lang="en-US" altLang="ko-KR" sz="2400" dirty="0" smtClean="0"/>
          </a:p>
          <a:p>
            <a:r>
              <a:rPr lang="ko-KR" altLang="en-US" sz="2400" dirty="0" smtClean="0"/>
              <a:t>과정</a:t>
            </a:r>
            <a:endParaRPr lang="en-US" altLang="ko-KR" sz="2400" dirty="0" smtClean="0"/>
          </a:p>
          <a:p>
            <a:pPr lvl="1"/>
            <a:r>
              <a:rPr lang="en-US" altLang="ko-KR" dirty="0" smtClean="0"/>
              <a:t>hello pass </a:t>
            </a:r>
            <a:r>
              <a:rPr lang="ko-KR" altLang="en-US" dirty="0" smtClean="0"/>
              <a:t>예제를 변형시켜 새로운 패스</a:t>
            </a:r>
            <a:r>
              <a:rPr lang="en-US" altLang="ko-KR" dirty="0" smtClean="0"/>
              <a:t>(star pass)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module pass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insert</a:t>
            </a:r>
            <a:r>
              <a:rPr lang="ko-KR" altLang="en-US" dirty="0" smtClean="0"/>
              <a:t>할 함수 생성 후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에 삽입</a:t>
            </a:r>
            <a:endParaRPr lang="en-US" altLang="ko-KR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1133844"/>
            <a:ext cx="10515600" cy="495363"/>
          </a:xfrm>
        </p:spPr>
        <p:txBody>
          <a:bodyPr/>
          <a:lstStyle/>
          <a:p>
            <a:r>
              <a:rPr lang="ko-KR" altLang="en-US" sz="2400" dirty="0" smtClean="0"/>
              <a:t>사용된 함수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129531" y="2891017"/>
            <a:ext cx="8716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∙ 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virtual 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bool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runOnModule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(Module &amp;)</a:t>
            </a:r>
            <a:endParaRPr lang="en-US" altLang="ko-KR" b="0" i="0" dirty="0" smtClean="0">
              <a:solidFill>
                <a:srgbClr val="555555"/>
              </a:solidFill>
              <a:effectLst/>
              <a:latin typeface="Lucida Grande"/>
            </a:endParaRPr>
          </a:p>
          <a:p>
            <a:r>
              <a:rPr lang="en-US" altLang="ko-KR" dirty="0" smtClean="0">
                <a:latin typeface="Lucida Grande"/>
              </a:rPr>
              <a:t>	- </a:t>
            </a:r>
            <a:r>
              <a:rPr lang="en-US" altLang="ko-KR" dirty="0">
                <a:latin typeface="Lucida Grande"/>
              </a:rPr>
              <a:t>Virtual method overridden by subclasses to process the module </a:t>
            </a:r>
          </a:p>
          <a:p>
            <a:r>
              <a:rPr lang="en-US" altLang="ko-KR" dirty="0">
                <a:latin typeface="Lucida Grande"/>
              </a:rPr>
              <a:t>	    being operated </a:t>
            </a:r>
            <a:r>
              <a:rPr lang="en-US" altLang="ko-KR" dirty="0" smtClean="0">
                <a:latin typeface="Lucida Grande"/>
              </a:rPr>
              <a:t>on.</a:t>
            </a:r>
            <a:r>
              <a:rPr lang="en-US" altLang="ko-KR" dirty="0">
                <a:latin typeface="Lucida Grande"/>
              </a:rPr>
              <a:t> </a:t>
            </a:r>
            <a:r>
              <a:rPr lang="en-US" altLang="ko-KR" b="0" i="0" dirty="0" smtClean="0">
                <a:solidFill>
                  <a:srgbClr val="555555"/>
                </a:solidFill>
                <a:effectLst/>
                <a:latin typeface="Lucida Grande"/>
              </a:rPr>
              <a:t> </a:t>
            </a:r>
            <a:endParaRPr lang="ko-KR" altLang="en-US" dirty="0">
              <a:latin typeface="Lucida Grande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29531" y="4200528"/>
            <a:ext cx="11049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Grande"/>
              </a:rPr>
              <a:t>∙ 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Constant</a:t>
            </a:r>
            <a:r>
              <a:rPr lang="en-US" altLang="ko-KR" b="1" dirty="0" smtClean="0">
                <a:latin typeface="Lucida Grande"/>
              </a:rPr>
              <a:t> *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getOrInsertFunction</a:t>
            </a:r>
            <a:r>
              <a:rPr lang="en-US" altLang="ko-KR" dirty="0" smtClean="0">
                <a:latin typeface="Lucida Grande"/>
              </a:rPr>
              <a:t>( </a:t>
            </a:r>
            <a:r>
              <a:rPr lang="en-US" altLang="ko-KR" dirty="0" err="1" smtClean="0">
                <a:latin typeface="Lucida Grande"/>
              </a:rPr>
              <a:t>StringRef</a:t>
            </a:r>
            <a:r>
              <a:rPr lang="en-US" altLang="ko-KR" dirty="0" smtClean="0">
                <a:latin typeface="Lucida Grande"/>
              </a:rPr>
              <a:t> Name, Function Type *T)</a:t>
            </a:r>
          </a:p>
          <a:p>
            <a:r>
              <a:rPr lang="en-US" altLang="ko-KR" dirty="0" smtClean="0">
                <a:latin typeface="Lucida Grande"/>
              </a:rPr>
              <a:t>	  </a:t>
            </a:r>
            <a:r>
              <a:rPr lang="en-US" altLang="ko-KR" dirty="0">
                <a:latin typeface="Lucida Grande"/>
              </a:rPr>
              <a:t>-  If </a:t>
            </a:r>
            <a:r>
              <a:rPr lang="en-US" altLang="ko-KR" dirty="0" smtClean="0">
                <a:latin typeface="Lucida Grande"/>
              </a:rPr>
              <a:t>type *T </a:t>
            </a:r>
            <a:r>
              <a:rPr lang="en-US" altLang="ko-KR" dirty="0">
                <a:latin typeface="Lucida Grande"/>
              </a:rPr>
              <a:t>and </a:t>
            </a:r>
            <a:r>
              <a:rPr lang="en-US" altLang="ko-KR" dirty="0" smtClean="0">
                <a:latin typeface="Lucida Grande"/>
              </a:rPr>
              <a:t>type </a:t>
            </a:r>
            <a:r>
              <a:rPr lang="en-US" altLang="ko-KR" dirty="0">
                <a:latin typeface="Lucida Grande"/>
              </a:rPr>
              <a:t>of module are equal, return function. If not, add function and return.</a:t>
            </a:r>
            <a:endParaRPr lang="ko-KR" altLang="en-US" dirty="0">
              <a:latin typeface="Lucida Grande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9531" y="1581506"/>
            <a:ext cx="8716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∙ 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virtual 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bool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doInitialization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(Module &amp;)</a:t>
            </a:r>
            <a:endParaRPr lang="en-US" altLang="ko-KR" dirty="0">
              <a:solidFill>
                <a:srgbClr val="555555"/>
              </a:solidFill>
              <a:latin typeface="Lucida Grande"/>
            </a:endParaRPr>
          </a:p>
          <a:p>
            <a:r>
              <a:rPr lang="en-US" altLang="ko-KR" b="0" i="0" dirty="0" smtClean="0">
                <a:solidFill>
                  <a:srgbClr val="555555"/>
                </a:solidFill>
                <a:effectLst/>
                <a:latin typeface="Lucida Grande"/>
              </a:rPr>
              <a:t>	 - Virtual method overridden by subclasses to do any necessary 		     initialization before any pass is run.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58059" y="5233040"/>
            <a:ext cx="102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∙</a:t>
            </a:r>
            <a:r>
              <a:rPr lang="en-US" altLang="ko-KR" dirty="0" smtClean="0">
                <a:latin typeface="Lucida Grande"/>
              </a:rPr>
              <a:t>static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CallInst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 </a:t>
            </a:r>
            <a:r>
              <a:rPr lang="en-US" altLang="ko-KR" b="1" dirty="0" smtClean="0">
                <a:latin typeface="Lucida Grande"/>
              </a:rPr>
              <a:t>*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 Create </a:t>
            </a:r>
            <a:r>
              <a:rPr lang="en-US" altLang="ko-KR" dirty="0" smtClean="0">
                <a:latin typeface="Lucida Grande"/>
              </a:rPr>
              <a:t>(Value *F, </a:t>
            </a:r>
            <a:r>
              <a:rPr lang="en-US" altLang="ko-KR" dirty="0" err="1" smtClean="0">
                <a:latin typeface="Lucida Grande"/>
              </a:rPr>
              <a:t>const</a:t>
            </a:r>
            <a:r>
              <a:rPr lang="en-US" altLang="ko-KR" dirty="0" smtClean="0">
                <a:latin typeface="Lucida Grande"/>
              </a:rPr>
              <a:t> Twine &amp;</a:t>
            </a:r>
            <a:r>
              <a:rPr lang="en-US" altLang="ko-KR" dirty="0" err="1" smtClean="0">
                <a:latin typeface="Lucida Grande"/>
              </a:rPr>
              <a:t>NameStr</a:t>
            </a:r>
            <a:r>
              <a:rPr lang="en-US" altLang="ko-KR" dirty="0" smtClean="0">
                <a:latin typeface="Lucida Grande"/>
              </a:rPr>
              <a:t>=“”, Instruction *</a:t>
            </a:r>
            <a:r>
              <a:rPr lang="en-US" altLang="ko-KR" dirty="0" err="1" smtClean="0">
                <a:latin typeface="Lucida Grande"/>
              </a:rPr>
              <a:t>InsertBefore</a:t>
            </a:r>
            <a:r>
              <a:rPr lang="en-US" altLang="ko-KR" dirty="0" smtClean="0">
                <a:latin typeface="Lucida Grande"/>
              </a:rPr>
              <a:t>=</a:t>
            </a:r>
            <a:r>
              <a:rPr lang="en-US" altLang="ko-KR" dirty="0" err="1" smtClean="0">
                <a:latin typeface="Lucida Grande"/>
              </a:rPr>
              <a:t>nullptr</a:t>
            </a:r>
            <a:r>
              <a:rPr lang="en-US" altLang="ko-KR" dirty="0" smtClean="0">
                <a:latin typeface="Lucida Grande"/>
              </a:rPr>
              <a:t>)</a:t>
            </a:r>
            <a:endParaRPr lang="ko-KR" altLang="en-US" dirty="0">
              <a:latin typeface="Lucida Grande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49F2-AB64-4772-AA8C-3F61D7AB73A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65126"/>
            <a:ext cx="10515600" cy="561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2-3.write the 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6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79"/>
          <a:stretch/>
        </p:blipFill>
        <p:spPr>
          <a:xfrm>
            <a:off x="864523" y="2147454"/>
            <a:ext cx="9118889" cy="381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소스 분석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28925" y="3495675"/>
            <a:ext cx="2773853" cy="303241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3750" y="5289470"/>
            <a:ext cx="5378941" cy="22186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42413" y="5289470"/>
            <a:ext cx="3180226" cy="38743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966066" y="5390013"/>
            <a:ext cx="576347" cy="103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602778" y="2710297"/>
            <a:ext cx="1204422" cy="7970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807200" y="2599363"/>
            <a:ext cx="3202535" cy="25326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패스 실행 전 초기화 작업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163473" y="2322028"/>
            <a:ext cx="1818324" cy="22186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981797" y="1529401"/>
            <a:ext cx="1204422" cy="79708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186219" y="1418467"/>
            <a:ext cx="2178857" cy="253268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Module pass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54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1.LLVM introduction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5" y="2200966"/>
            <a:ext cx="7448291" cy="42778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3907" y="3188104"/>
            <a:ext cx="4203642" cy="56924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85395" y="4608618"/>
            <a:ext cx="3974089" cy="1961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67021" y="3188105"/>
            <a:ext cx="2505679" cy="56924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 삽입 시 필요한 </a:t>
            </a:r>
            <a:r>
              <a:rPr lang="ko-KR" altLang="en-US" dirty="0" err="1" smtClean="0"/>
              <a:t>인자값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343584" y="4084916"/>
            <a:ext cx="3974089" cy="1961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338961" y="3966902"/>
            <a:ext cx="3380812" cy="58016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dyn_cast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CallInst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인자타입에</a:t>
            </a:r>
            <a:r>
              <a:rPr lang="ko-KR" altLang="en-US" dirty="0" smtClean="0"/>
              <a:t> 맞게 변환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0" idx="1"/>
          </p:cNvCxnSpPr>
          <p:nvPr/>
        </p:nvCxnSpPr>
        <p:spPr>
          <a:xfrm>
            <a:off x="6367549" y="3472729"/>
            <a:ext cx="129947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화살표 연결선 15"/>
          <p:cNvCxnSpPr>
            <a:stCxn id="11" idx="3"/>
            <a:endCxn id="12" idx="1"/>
          </p:cNvCxnSpPr>
          <p:nvPr/>
        </p:nvCxnSpPr>
        <p:spPr>
          <a:xfrm>
            <a:off x="6317673" y="4182985"/>
            <a:ext cx="2021288" cy="739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>
            <a:endCxn id="15" idx="1"/>
          </p:cNvCxnSpPr>
          <p:nvPr/>
        </p:nvCxnSpPr>
        <p:spPr>
          <a:xfrm>
            <a:off x="4272440" y="4804756"/>
            <a:ext cx="2349880" cy="6905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5" name="직사각형 14"/>
          <p:cNvSpPr/>
          <p:nvPr/>
        </p:nvSpPr>
        <p:spPr>
          <a:xfrm>
            <a:off x="6622320" y="5205260"/>
            <a:ext cx="3380812" cy="58016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instr</a:t>
            </a:r>
            <a:r>
              <a:rPr lang="ko-KR" altLang="en-US" dirty="0" smtClean="0"/>
              <a:t>위치에 </a:t>
            </a:r>
            <a:r>
              <a:rPr lang="en-US" altLang="ko-KR" dirty="0" err="1" smtClean="0"/>
              <a:t>PrintFunc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Args</a:t>
            </a:r>
            <a:r>
              <a:rPr lang="ko-KR" altLang="en-US" dirty="0" smtClean="0"/>
              <a:t>를 인자로 전달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9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전체소스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-&gt; star(write).cpp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491" y="1749312"/>
            <a:ext cx="10954789" cy="460533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	CMakeLists.txt</a:t>
            </a:r>
            <a:r>
              <a:rPr lang="ko-KR" altLang="en-US" sz="2400" dirty="0"/>
              <a:t>를 생성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1800" dirty="0" smtClean="0"/>
              <a:t>중간 과정</a:t>
            </a:r>
            <a:r>
              <a:rPr lang="en-US" altLang="ko-KR" sz="1800" dirty="0" smtClean="0"/>
              <a:t>1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58" y="3154158"/>
            <a:ext cx="4250099" cy="20500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92" y="5734673"/>
            <a:ext cx="2210571" cy="10254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8120" t="504" r="37848" b="96309"/>
          <a:stretch/>
        </p:blipFill>
        <p:spPr>
          <a:xfrm>
            <a:off x="7104536" y="1792584"/>
            <a:ext cx="1321118" cy="2085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1994" y="2032414"/>
            <a:ext cx="494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CMakeLists.txt 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add_subdirectory</a:t>
            </a:r>
            <a:r>
              <a:rPr lang="en-US" altLang="ko-KR" dirty="0" smtClean="0"/>
              <a:t> </a:t>
            </a:r>
            <a:r>
              <a:rPr lang="ko-KR" altLang="en-US" dirty="0" smtClean="0"/>
              <a:t>목록 추가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605138" y="2588957"/>
            <a:ext cx="3181973" cy="3673048"/>
            <a:chOff x="6605138" y="2588957"/>
            <a:chExt cx="3181973" cy="367304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3359" y="2588957"/>
              <a:ext cx="3083752" cy="367219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05138" y="6024339"/>
              <a:ext cx="1582898" cy="237666"/>
            </a:xfrm>
            <a:prstGeom prst="rect">
              <a:avLst/>
            </a:prstGeom>
            <a:noFill/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9007" y="172760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경로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6026727" y="1562101"/>
            <a:ext cx="8313" cy="48237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76201" y="2211557"/>
            <a:ext cx="2989568" cy="378814"/>
            <a:chOff x="882057" y="2233912"/>
            <a:chExt cx="2989568" cy="37881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17096" b="70764"/>
            <a:stretch/>
          </p:blipFill>
          <p:spPr>
            <a:xfrm>
              <a:off x="1794829" y="2233912"/>
              <a:ext cx="2076796" cy="33973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82057" y="2274172"/>
              <a:ext cx="917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② 경로</a:t>
              </a:r>
              <a:r>
                <a:rPr lang="en-US" altLang="ko-KR" sz="1600" dirty="0" smtClean="0"/>
                <a:t>:</a:t>
              </a:r>
              <a:endParaRPr lang="ko-KR" altLang="en-US" sz="1600" dirty="0"/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>
            <a:off x="8188036" y="6143172"/>
            <a:ext cx="952055" cy="1042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40091" y="5494713"/>
            <a:ext cx="2914508" cy="90668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경로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hello </a:t>
            </a:r>
            <a:r>
              <a:rPr lang="ko-KR" altLang="en-US" dirty="0" smtClean="0"/>
              <a:t>폴더가 </a:t>
            </a:r>
            <a:r>
              <a:rPr lang="ko-KR" altLang="en-US" dirty="0" err="1" smtClean="0"/>
              <a:t>생성이된다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r="6687" b="6988"/>
          <a:stretch/>
        </p:blipFill>
        <p:spPr>
          <a:xfrm>
            <a:off x="9698758" y="5682697"/>
            <a:ext cx="2257566" cy="22148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92092" y="1817705"/>
            <a:ext cx="4305058" cy="363212"/>
            <a:chOff x="595412" y="1320597"/>
            <a:chExt cx="4305058" cy="36321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rcRect t="-614" r="35998" b="70763"/>
            <a:stretch/>
          </p:blipFill>
          <p:spPr>
            <a:xfrm>
              <a:off x="1344873" y="1320597"/>
              <a:ext cx="1603283" cy="3468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018223" y="1345255"/>
              <a:ext cx="1882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에 </a:t>
              </a:r>
              <a:r>
                <a:rPr lang="en-US" altLang="ko-KR" sz="1600" dirty="0" smtClean="0"/>
                <a:t>hello </a:t>
              </a:r>
              <a:r>
                <a:rPr lang="ko-KR" altLang="en-US" sz="1600" dirty="0" smtClean="0"/>
                <a:t>폴더 생성</a:t>
              </a:r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412" y="133149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①경로</a:t>
              </a:r>
              <a:endParaRPr lang="ko-KR" altLang="en-US" sz="1600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608832" y="3769634"/>
            <a:ext cx="1475969" cy="26145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427371" y="4048244"/>
            <a:ext cx="657430" cy="7681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796924" y="4851241"/>
            <a:ext cx="2887951" cy="7526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경로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star.so </a:t>
            </a:r>
            <a:r>
              <a:rPr lang="ko-KR" altLang="en-US" dirty="0" smtClean="0"/>
              <a:t>파일이 </a:t>
            </a:r>
            <a:r>
              <a:rPr lang="ko-KR" altLang="en-US" dirty="0" err="1" smtClean="0"/>
              <a:t>생성이된다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r="6687" b="6988"/>
          <a:stretch/>
        </p:blipFill>
        <p:spPr>
          <a:xfrm>
            <a:off x="3398351" y="4979881"/>
            <a:ext cx="2286524" cy="224325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/>
        </p:nvSpPr>
        <p:spPr>
          <a:xfrm>
            <a:off x="295170" y="1001565"/>
            <a:ext cx="10515600" cy="99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star pass – </a:t>
            </a:r>
            <a:r>
              <a:rPr lang="ko-KR" altLang="en-US" sz="2800" dirty="0" smtClean="0"/>
              <a:t>빌드</a:t>
            </a:r>
            <a:endParaRPr lang="ko-KR" altLang="en-US" sz="2800" dirty="0"/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974"/>
          </a:xfrm>
        </p:spPr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8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20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55964" y="2018784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다음과 같은 경로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make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6035042" y="1562101"/>
            <a:ext cx="1" cy="46370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5177"/>
          <a:stretch/>
        </p:blipFill>
        <p:spPr>
          <a:xfrm>
            <a:off x="675379" y="2380313"/>
            <a:ext cx="5102448" cy="2248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9" y="4628343"/>
            <a:ext cx="5102448" cy="71703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235809" y="1690688"/>
            <a:ext cx="4319416" cy="3910190"/>
            <a:chOff x="762000" y="1661154"/>
            <a:chExt cx="4319416" cy="3910190"/>
          </a:xfrm>
        </p:grpSpPr>
        <p:sp>
          <p:nvSpPr>
            <p:cNvPr id="12" name="TextBox 11"/>
            <p:cNvSpPr txBox="1"/>
            <p:nvPr/>
          </p:nvSpPr>
          <p:spPr>
            <a:xfrm>
              <a:off x="762000" y="1661154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target 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-102" r="60208" b="66455"/>
            <a:stretch/>
          </p:blipFill>
          <p:spPr>
            <a:xfrm>
              <a:off x="1052427" y="2911271"/>
              <a:ext cx="4028989" cy="266007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154" y="2070009"/>
              <a:ext cx="1228725" cy="25717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5874" y="2044709"/>
              <a:ext cx="3397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경로 </a:t>
              </a:r>
              <a:r>
                <a:rPr lang="en-US" altLang="ko-KR" sz="1400" dirty="0" smtClean="0"/>
                <a:t>:                         (test </a:t>
              </a:r>
              <a:r>
                <a:rPr lang="ko-KR" altLang="en-US" sz="1400" dirty="0" err="1" smtClean="0"/>
                <a:t>폴더생성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320990" y="2317404"/>
            <a:ext cx="2007468" cy="30057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08439" y="2649034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hello.c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14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20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 smtClean="0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6035040" y="1562101"/>
            <a:ext cx="1" cy="47942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3506" y="1875693"/>
            <a:ext cx="581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clang 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(target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).c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변환한다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2885" y="3660262"/>
            <a:ext cx="5721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make 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hello </a:t>
            </a:r>
            <a:r>
              <a:rPr lang="ko-KR" altLang="en-US" dirty="0" smtClean="0"/>
              <a:t>폴더와 </a:t>
            </a:r>
            <a:r>
              <a:rPr lang="en-US" altLang="ko-KR" dirty="0" smtClean="0"/>
              <a:t>star.so  </a:t>
            </a:r>
            <a:r>
              <a:rPr lang="ko-KR" altLang="en-US" dirty="0" smtClean="0"/>
              <a:t>파일을 </a:t>
            </a:r>
            <a:endParaRPr lang="en-US" altLang="ko-KR" dirty="0" smtClean="0"/>
          </a:p>
          <a:p>
            <a:r>
              <a:rPr lang="en-US" altLang="ko-KR" dirty="0" smtClean="0"/>
              <a:t>opt </a:t>
            </a:r>
            <a:r>
              <a:rPr lang="ko-KR" altLang="en-US" dirty="0" smtClean="0"/>
              <a:t>명령어의 인자로 주고 </a:t>
            </a:r>
            <a:r>
              <a:rPr lang="en-US" altLang="ko-KR" dirty="0" smtClean="0"/>
              <a:t>pass </a:t>
            </a:r>
            <a:r>
              <a:rPr lang="ko-KR" altLang="en-US" dirty="0" smtClean="0"/>
              <a:t>가 적용될 파일이름을</a:t>
            </a:r>
            <a:endParaRPr lang="en-US" altLang="ko-KR" dirty="0" smtClean="0"/>
          </a:p>
          <a:p>
            <a:r>
              <a:rPr lang="en-US" altLang="ko-KR" dirty="0" smtClean="0"/>
              <a:t>(.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설정해준다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9012" y="486934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ex) </a:t>
            </a:r>
            <a:r>
              <a:rPr lang="en-US" altLang="ko-KR" sz="1600" dirty="0" err="1" smtClean="0"/>
              <a:t>b.bc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354400" y="1661154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llc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.s </a:t>
            </a:r>
            <a:r>
              <a:rPr lang="ko-KR" altLang="en-US" dirty="0" smtClean="0"/>
              <a:t>파일로 변환한다</a:t>
            </a:r>
            <a:r>
              <a:rPr lang="en-US" altLang="ko-KR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0406" y="3315591"/>
            <a:ext cx="522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gcc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.s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.native </a:t>
            </a:r>
            <a:r>
              <a:rPr lang="ko-KR" altLang="en-US" dirty="0" smtClean="0"/>
              <a:t>파일로 변환한다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6" y="5241818"/>
            <a:ext cx="5548663" cy="361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93" y="2331918"/>
            <a:ext cx="4981575" cy="171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19" y="3883988"/>
            <a:ext cx="5372100" cy="2000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2364" y="5035515"/>
            <a:ext cx="398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pass </a:t>
            </a:r>
            <a:r>
              <a:rPr lang="ko-KR" altLang="en-US" dirty="0" smtClean="0"/>
              <a:t>가 적용된 </a:t>
            </a:r>
            <a:r>
              <a:rPr lang="en-US" altLang="ko-KR" dirty="0" err="1" smtClean="0"/>
              <a:t>b.native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생성된다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52483" b="-10081"/>
          <a:stretch/>
        </p:blipFill>
        <p:spPr>
          <a:xfrm>
            <a:off x="219012" y="2844655"/>
            <a:ext cx="3780386" cy="2587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47975" t="6170" b="-2"/>
          <a:stretch/>
        </p:blipFill>
        <p:spPr>
          <a:xfrm>
            <a:off x="1855247" y="3080524"/>
            <a:ext cx="4139012" cy="220584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295170" y="1001565"/>
            <a:ext cx="10515600" cy="99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05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193275"/>
            <a:ext cx="8661148" cy="40733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2400" b="1" dirty="0" smtClean="0"/>
          </a:p>
          <a:p>
            <a:r>
              <a:rPr lang="en-US" altLang="ko-KR" sz="2400" b="1" dirty="0" smtClean="0"/>
              <a:t>star pass </a:t>
            </a:r>
            <a:r>
              <a:rPr lang="ko-KR" altLang="en-US" sz="2400" b="1" dirty="0" smtClean="0"/>
              <a:t>실행 및 적용</a:t>
            </a:r>
            <a:endParaRPr lang="en-US" altLang="ko-KR" sz="2000" b="1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69224" y="5586153"/>
            <a:ext cx="1813562" cy="67219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610196" y="2568633"/>
            <a:ext cx="972589" cy="8312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756267" y="2564477"/>
            <a:ext cx="972589" cy="8312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13564" y="5744095"/>
            <a:ext cx="349965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instrumented </a:t>
            </a:r>
            <a:r>
              <a:rPr lang="ko-KR" altLang="en-US" dirty="0" smtClean="0"/>
              <a:t>된 응용프로그램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9" idx="3"/>
            <a:endCxn id="12" idx="1"/>
          </p:cNvCxnSpPr>
          <p:nvPr/>
        </p:nvCxnSpPr>
        <p:spPr>
          <a:xfrm>
            <a:off x="3582786" y="5922248"/>
            <a:ext cx="1030778" cy="65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>
            <a:off x="4164676" y="2564477"/>
            <a:ext cx="1487979" cy="344978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69033" y="2693324"/>
            <a:ext cx="2660072" cy="369332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transform </a:t>
            </a:r>
            <a:r>
              <a:rPr lang="ko-KR" altLang="en-US" dirty="0" smtClean="0"/>
              <a:t>된 </a:t>
            </a:r>
            <a:r>
              <a:rPr lang="en-US" altLang="ko-KR" dirty="0" err="1" smtClean="0"/>
              <a:t>bc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1528" y="3350144"/>
            <a:ext cx="1447800" cy="369332"/>
          </a:xfrm>
          <a:prstGeom prst="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22" name="오른쪽 중괄호 21"/>
          <p:cNvSpPr/>
          <p:nvPr/>
        </p:nvSpPr>
        <p:spPr>
          <a:xfrm>
            <a:off x="8296102" y="5037513"/>
            <a:ext cx="448887" cy="42485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68293" y="5037513"/>
            <a:ext cx="2304012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응용프로그램 생성</a:t>
            </a:r>
            <a:endParaRPr lang="ko-KR" altLang="en-US" dirty="0"/>
          </a:p>
        </p:txBody>
      </p:sp>
      <p:sp>
        <p:nvSpPr>
          <p:cNvPr id="19" name="오른쪽 중괄호 18"/>
          <p:cNvSpPr/>
          <p:nvPr/>
        </p:nvSpPr>
        <p:spPr>
          <a:xfrm>
            <a:off x="5992174" y="3125585"/>
            <a:ext cx="1263318" cy="1910406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79785" y="3737268"/>
            <a:ext cx="1787213" cy="369332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단위별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1003740" y="2793076"/>
            <a:ext cx="10413" cy="5570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014153" y="2793076"/>
            <a:ext cx="208233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3096490" y="2564477"/>
            <a:ext cx="0" cy="22859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2-3.write the 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3. Trace for racy code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/>
              <a:t> </a:t>
            </a:r>
          </a:p>
          <a:p>
            <a:r>
              <a:rPr lang="ko-KR" altLang="en-US" sz="2400" dirty="0" smtClean="0"/>
              <a:t>목적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공유변수가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Load or Store </a:t>
            </a:r>
            <a:r>
              <a:rPr lang="ko-KR" altLang="en-US" sz="2400" dirty="0" smtClean="0"/>
              <a:t>지점에 </a:t>
            </a:r>
            <a:r>
              <a:rPr lang="en-US" altLang="ko-KR" sz="2400" dirty="0" err="1" smtClean="0"/>
              <a:t>printf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삽입</a:t>
            </a:r>
            <a:endParaRPr lang="en-US" altLang="ko-KR" sz="2400" dirty="0" smtClean="0"/>
          </a:p>
          <a:p>
            <a:r>
              <a:rPr lang="ko-KR" altLang="en-US" sz="2400" dirty="0" smtClean="0"/>
              <a:t>과정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star pass</a:t>
            </a:r>
            <a:r>
              <a:rPr lang="ko-KR" altLang="en-US" sz="2000" dirty="0" smtClean="0"/>
              <a:t>를 변형시켜 새로운 패스</a:t>
            </a:r>
            <a:r>
              <a:rPr lang="en-US" altLang="ko-KR" sz="2000" dirty="0" smtClean="0"/>
              <a:t>(standard pass)</a:t>
            </a:r>
            <a:r>
              <a:rPr lang="ko-KR" altLang="en-US" sz="2000" dirty="0" smtClean="0"/>
              <a:t>를 생성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module pass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insert</a:t>
            </a:r>
            <a:r>
              <a:rPr lang="ko-KR" altLang="en-US" sz="2000" dirty="0" smtClean="0"/>
              <a:t>할 함수 생성 후 </a:t>
            </a:r>
            <a:r>
              <a:rPr lang="ko-KR" altLang="en-US" sz="2000" dirty="0" err="1" smtClean="0"/>
              <a:t>공유변수가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Load or Store </a:t>
            </a:r>
            <a:r>
              <a:rPr lang="ko-KR" altLang="en-US" sz="2000" dirty="0" smtClean="0"/>
              <a:t>지점에 삽입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29531" y="3335517"/>
            <a:ext cx="8716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∙ </a:t>
            </a:r>
            <a:r>
              <a:rPr lang="en-US" altLang="ko-KR" dirty="0">
                <a:solidFill>
                  <a:srgbClr val="555555"/>
                </a:solidFill>
                <a:latin typeface="Lucida Grande"/>
              </a:rPr>
              <a:t>void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insertAfter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(Instruction </a:t>
            </a:r>
            <a:r>
              <a:rPr lang="en-US" altLang="ko-KR" dirty="0">
                <a:solidFill>
                  <a:srgbClr val="555555"/>
                </a:solidFill>
                <a:latin typeface="Lucida Grande"/>
              </a:rPr>
              <a:t>*</a:t>
            </a:r>
            <a:r>
              <a:rPr lang="en-US" altLang="ko-KR" dirty="0" err="1">
                <a:solidFill>
                  <a:srgbClr val="555555"/>
                </a:solidFill>
                <a:latin typeface="Lucida Grande"/>
              </a:rPr>
              <a:t>InsertPos</a:t>
            </a:r>
            <a:r>
              <a:rPr lang="en-US" altLang="ko-KR" dirty="0">
                <a:solidFill>
                  <a:srgbClr val="555555"/>
                </a:solidFill>
                <a:latin typeface="Lucida Grande"/>
              </a:rPr>
              <a:t>)</a:t>
            </a:r>
          </a:p>
          <a:p>
            <a:r>
              <a:rPr lang="en-US" altLang="ko-KR" dirty="0" smtClean="0">
                <a:latin typeface="Lucida Grande"/>
              </a:rPr>
              <a:t>	- </a:t>
            </a:r>
            <a:r>
              <a:rPr lang="en-US" altLang="ko-KR" dirty="0">
                <a:latin typeface="Lucida Grande"/>
              </a:rPr>
              <a:t>Insert an unlinked instruction into a basic block immediately after the </a:t>
            </a:r>
            <a:r>
              <a:rPr lang="en-US" altLang="ko-KR" dirty="0" smtClean="0">
                <a:latin typeface="Lucida Grande"/>
              </a:rPr>
              <a:t>	   specified </a:t>
            </a:r>
            <a:r>
              <a:rPr lang="en-US" altLang="ko-KR" dirty="0">
                <a:latin typeface="Lucida Grande"/>
              </a:rPr>
              <a:t>instruction.</a:t>
            </a:r>
            <a:r>
              <a:rPr lang="en-US" altLang="ko-KR" dirty="0"/>
              <a:t> </a:t>
            </a:r>
            <a:endParaRPr lang="ko-KR" altLang="en-US" dirty="0">
              <a:latin typeface="Lucida Grande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29531" y="4645028"/>
            <a:ext cx="99341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Grande"/>
              </a:rPr>
              <a:t>∙ bool</a:t>
            </a:r>
            <a:r>
              <a:rPr lang="en-US" altLang="ko-KR" b="1" dirty="0" smtClean="0">
                <a:latin typeface="Lucida Grande"/>
              </a:rPr>
              <a:t> 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isa</a:t>
            </a:r>
            <a:r>
              <a:rPr lang="en-US" altLang="ko-KR" b="1" dirty="0" smtClean="0">
                <a:solidFill>
                  <a:schemeClr val="accent1"/>
                </a:solidFill>
                <a:latin typeface="Lucida Grande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Lucida Grande"/>
              </a:rPr>
              <a:t>(</a:t>
            </a:r>
            <a:r>
              <a:rPr lang="en-US" altLang="ko-KR" dirty="0" err="1" smtClean="0">
                <a:latin typeface="Lucida Grande"/>
              </a:rPr>
              <a:t>const</a:t>
            </a:r>
            <a:r>
              <a:rPr lang="en-US" altLang="ko-KR" dirty="0" smtClean="0">
                <a:latin typeface="Lucida Grande"/>
              </a:rPr>
              <a:t> Y &amp;</a:t>
            </a:r>
            <a:r>
              <a:rPr lang="en-US" altLang="ko-KR" dirty="0" err="1" smtClean="0">
                <a:latin typeface="Lucida Grande"/>
              </a:rPr>
              <a:t>Yal</a:t>
            </a:r>
            <a:r>
              <a:rPr lang="en-US" altLang="ko-KR" dirty="0" smtClean="0">
                <a:latin typeface="Lucida Grande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Lucida Grande"/>
              </a:rPr>
              <a:t>	  </a:t>
            </a:r>
            <a:r>
              <a:rPr lang="en-US" altLang="ko-KR" dirty="0">
                <a:latin typeface="Lucida Grande"/>
              </a:rPr>
              <a:t>-  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The 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</a:rPr>
              <a:t>isa</a:t>
            </a:r>
            <a:r>
              <a:rPr lang="ko-KR" altLang="ko-KR" dirty="0">
                <a:solidFill>
                  <a:srgbClr val="000000"/>
                </a:solidFill>
                <a:latin typeface="Lucida Grande"/>
              </a:rPr>
              <a:t>&lt;&gt;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 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operator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works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exactly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like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the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Java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“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</a:rPr>
              <a:t>instanceof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”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operator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. </a:t>
            </a:r>
            <a:endParaRPr lang="en-US" altLang="ko-KR" dirty="0" smtClean="0">
              <a:solidFill>
                <a:srgbClr val="000000"/>
              </a:solidFill>
              <a:latin typeface="Lucida Grande"/>
              <a:ea typeface="Lucida Grande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Lucida Grande"/>
                <a:ea typeface="Lucida Grande"/>
              </a:rPr>
              <a:t>	 </a:t>
            </a:r>
            <a:r>
              <a:rPr lang="en-US" altLang="ko-KR" dirty="0" smtClean="0">
                <a:solidFill>
                  <a:srgbClr val="000000"/>
                </a:solidFill>
                <a:latin typeface="Lucida Grande"/>
                <a:ea typeface="Lucida Grande"/>
              </a:rPr>
              <a:t>      </a:t>
            </a:r>
            <a:r>
              <a:rPr lang="ko-KR" altLang="ko-KR" dirty="0" err="1" smtClean="0">
                <a:solidFill>
                  <a:srgbClr val="000000"/>
                </a:solidFill>
                <a:latin typeface="Lucida Grande"/>
                <a:ea typeface="Lucida Grande"/>
              </a:rPr>
              <a:t>It</a:t>
            </a:r>
            <a:r>
              <a:rPr lang="ko-KR" altLang="ko-KR" dirty="0" smtClean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returns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true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or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false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depending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on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whether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a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reference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or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pointer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points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to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endParaRPr lang="en-US" altLang="ko-KR" dirty="0" smtClean="0">
              <a:solidFill>
                <a:srgbClr val="000000"/>
              </a:solidFill>
              <a:latin typeface="Lucida Grande"/>
              <a:ea typeface="Lucida Grande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Lucida Grande"/>
                <a:ea typeface="Lucida Grande"/>
              </a:rPr>
              <a:t>	 </a:t>
            </a:r>
            <a:r>
              <a:rPr lang="en-US" altLang="ko-KR" dirty="0" smtClean="0">
                <a:solidFill>
                  <a:srgbClr val="000000"/>
                </a:solidFill>
                <a:latin typeface="Lucida Grande"/>
                <a:ea typeface="Lucida Grande"/>
              </a:rPr>
              <a:t>      </a:t>
            </a:r>
            <a:r>
              <a:rPr lang="ko-KR" altLang="ko-KR" dirty="0" err="1" smtClean="0">
                <a:solidFill>
                  <a:srgbClr val="000000"/>
                </a:solidFill>
                <a:latin typeface="Lucida Grande"/>
                <a:ea typeface="Lucida Grande"/>
              </a:rPr>
              <a:t>an</a:t>
            </a:r>
            <a:r>
              <a:rPr lang="ko-KR" altLang="ko-KR" dirty="0" smtClean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instance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of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the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specified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Lucida Grande"/>
                <a:ea typeface="Lucida Grande"/>
              </a:rPr>
              <a:t>class</a:t>
            </a:r>
            <a:r>
              <a:rPr lang="ko-KR" altLang="ko-KR" dirty="0">
                <a:solidFill>
                  <a:srgbClr val="000000"/>
                </a:solidFill>
                <a:latin typeface="Lucida Grande"/>
                <a:ea typeface="Lucida Grande"/>
              </a:rPr>
              <a:t>.</a:t>
            </a:r>
            <a:r>
              <a:rPr lang="ko-KR" altLang="ko-KR" dirty="0">
                <a:latin typeface="Lucida Grande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29531" y="2026006"/>
            <a:ext cx="8716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∙ 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void </a:t>
            </a:r>
            <a:r>
              <a:rPr lang="en-US" altLang="ko-KR" b="1" dirty="0" err="1" smtClean="0">
                <a:solidFill>
                  <a:schemeClr val="accent1"/>
                </a:solidFill>
                <a:latin typeface="Lucida Grande"/>
              </a:rPr>
              <a:t>insertBefore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(Instruction *</a:t>
            </a:r>
            <a:r>
              <a:rPr lang="en-US" altLang="ko-KR" dirty="0" err="1" smtClean="0">
                <a:solidFill>
                  <a:srgbClr val="555555"/>
                </a:solidFill>
                <a:latin typeface="Lucida Grande"/>
              </a:rPr>
              <a:t>InsertPos</a:t>
            </a:r>
            <a:r>
              <a:rPr lang="en-US" altLang="ko-KR" dirty="0" smtClean="0">
                <a:solidFill>
                  <a:srgbClr val="555555"/>
                </a:solidFill>
                <a:latin typeface="Lucida Grande"/>
              </a:rPr>
              <a:t>)</a:t>
            </a:r>
            <a:endParaRPr lang="en-US" altLang="ko-KR" dirty="0">
              <a:solidFill>
                <a:srgbClr val="555555"/>
              </a:solidFill>
              <a:latin typeface="Lucida Grande"/>
            </a:endParaRPr>
          </a:p>
          <a:p>
            <a:r>
              <a:rPr lang="en-US" altLang="ko-KR" b="0" i="0" dirty="0" smtClean="0">
                <a:solidFill>
                  <a:srgbClr val="555555"/>
                </a:solidFill>
                <a:effectLst/>
                <a:latin typeface="Lucida Grande"/>
              </a:rPr>
              <a:t>	 - </a:t>
            </a:r>
            <a:r>
              <a:rPr lang="en-US" altLang="ko-KR" dirty="0">
                <a:latin typeface="Lucida Grande"/>
              </a:rPr>
              <a:t>Insert an unlinked instruction into a basic block immediately before </a:t>
            </a:r>
            <a:r>
              <a:rPr lang="en-US" altLang="ko-KR" dirty="0" smtClean="0">
                <a:latin typeface="Lucida Grande"/>
              </a:rPr>
              <a:t>	    the </a:t>
            </a:r>
            <a:r>
              <a:rPr lang="en-US" altLang="ko-KR" dirty="0">
                <a:latin typeface="Lucida Grande"/>
              </a:rPr>
              <a:t>specified instruction. </a:t>
            </a:r>
            <a:endParaRPr lang="ko-KR" altLang="en-US" dirty="0">
              <a:latin typeface="Lucida Grande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49F2-AB64-4772-AA8C-3F61D7AB73AF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81000" y="1556544"/>
            <a:ext cx="10515600" cy="4605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ko-KR" altLang="en-US" sz="2800" b="1" dirty="0" smtClean="0"/>
              <a:t>사용된 함수</a:t>
            </a:r>
            <a:endParaRPr lang="en-US" altLang="ko-KR" sz="2800" b="1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01817"/>
            <a:ext cx="10515600" cy="4351338"/>
          </a:xfrm>
        </p:spPr>
        <p:txBody>
          <a:bodyPr/>
          <a:lstStyle/>
          <a:p>
            <a:r>
              <a:rPr lang="ko-KR" altLang="en-US" sz="2400" dirty="0" err="1" smtClean="0"/>
              <a:t>소스분석</a:t>
            </a:r>
            <a:endParaRPr lang="en-US" altLang="ko-KR" sz="1800" dirty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4196631"/>
            <a:ext cx="11820525" cy="2171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1475" y="4151548"/>
            <a:ext cx="8041005" cy="23743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10064" y="6017799"/>
            <a:ext cx="3710463" cy="48019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iterator</a:t>
            </a:r>
            <a:r>
              <a:rPr lang="ko-KR" altLang="en-US" dirty="0" smtClean="0"/>
              <a:t>을 받아 </a:t>
            </a:r>
            <a:r>
              <a:rPr lang="en-US" altLang="ko-KR" dirty="0" err="1" smtClean="0"/>
              <a:t>printf</a:t>
            </a:r>
            <a:r>
              <a:rPr lang="ko-KR" altLang="en-US" dirty="0" smtClean="0"/>
              <a:t>생성 후 삽입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>
            <a:off x="6325986" y="5617517"/>
            <a:ext cx="1784078" cy="64038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2" name="직사각형 11"/>
          <p:cNvSpPr/>
          <p:nvPr/>
        </p:nvSpPr>
        <p:spPr>
          <a:xfrm>
            <a:off x="1788800" y="5438201"/>
            <a:ext cx="10031727" cy="17931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endCxn id="17" idx="1"/>
          </p:cNvCxnSpPr>
          <p:nvPr/>
        </p:nvCxnSpPr>
        <p:spPr>
          <a:xfrm>
            <a:off x="4547063" y="4381988"/>
            <a:ext cx="3452202" cy="2983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7" name="직사각형 16"/>
          <p:cNvSpPr/>
          <p:nvPr/>
        </p:nvSpPr>
        <p:spPr>
          <a:xfrm>
            <a:off x="7999265" y="4449655"/>
            <a:ext cx="2249635" cy="46136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정의 함수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832004" y="2951926"/>
            <a:ext cx="2076451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4" name="오른쪽 중괄호 13"/>
          <p:cNvSpPr/>
          <p:nvPr/>
        </p:nvSpPr>
        <p:spPr>
          <a:xfrm>
            <a:off x="9087494" y="2221365"/>
            <a:ext cx="448887" cy="1744762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0582"/>
            <a:ext cx="8315325" cy="2181225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</p:spTree>
    <p:extLst>
      <p:ext uri="{BB962C8B-B14F-4D97-AF65-F5344CB8AC3E}">
        <p14:creationId xmlns:p14="http://schemas.microsoft.com/office/powerpoint/2010/main" val="240332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1-1.What is the LLVM?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일반적인 컴파일 구성요소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일반적인 컴파일러는 단일 바이너리에 의해 한번에 실행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694" t="31274" b="25923"/>
          <a:stretch/>
        </p:blipFill>
        <p:spPr>
          <a:xfrm>
            <a:off x="838200" y="1573408"/>
            <a:ext cx="5532630" cy="90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512"/>
            <a:ext cx="9798050" cy="23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60" y="2103640"/>
            <a:ext cx="8010525" cy="33337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47303" y="3674225"/>
            <a:ext cx="7198822" cy="210812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22992" y="4588346"/>
            <a:ext cx="2076451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공유변수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operand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779980" y="2468880"/>
            <a:ext cx="3202220" cy="360583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공유변수의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을 생성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6" idx="0"/>
            <a:endCxn id="10" idx="1"/>
          </p:cNvCxnSpPr>
          <p:nvPr/>
        </p:nvCxnSpPr>
        <p:spPr>
          <a:xfrm flipV="1">
            <a:off x="5246714" y="2649172"/>
            <a:ext cx="1533266" cy="10250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4" name="오른쪽 중괄호 13"/>
          <p:cNvSpPr/>
          <p:nvPr/>
        </p:nvSpPr>
        <p:spPr>
          <a:xfrm>
            <a:off x="6779980" y="4521248"/>
            <a:ext cx="448887" cy="419225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647303" y="3900597"/>
            <a:ext cx="4071853" cy="210812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031673" y="4172710"/>
            <a:ext cx="1837112" cy="210812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5719156" y="4006003"/>
            <a:ext cx="3393408" cy="43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868785" y="4203319"/>
            <a:ext cx="3046746" cy="29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직사각형 35"/>
          <p:cNvSpPr/>
          <p:nvPr/>
        </p:nvSpPr>
        <p:spPr>
          <a:xfrm>
            <a:off x="8921679" y="4122976"/>
            <a:ext cx="2706526" cy="39827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공유변수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operand </a:t>
            </a:r>
            <a:r>
              <a:rPr lang="ko-KR" altLang="en-US" dirty="0" err="1" smtClean="0"/>
              <a:t>갯수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9112564" y="3769759"/>
            <a:ext cx="2076451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공유변수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endParaRPr lang="ko-KR" altLang="en-US" dirty="0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</p:spTree>
    <p:extLst>
      <p:ext uri="{BB962C8B-B14F-4D97-AF65-F5344CB8AC3E}">
        <p14:creationId xmlns:p14="http://schemas.microsoft.com/office/powerpoint/2010/main" val="26367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712"/>
          <a:stretch/>
        </p:blipFill>
        <p:spPr>
          <a:xfrm>
            <a:off x="870621" y="1462953"/>
            <a:ext cx="6899184" cy="319093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4604" y="2104154"/>
            <a:ext cx="3524596" cy="303241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57928" y="5125595"/>
            <a:ext cx="3446472" cy="563410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insert&gt;a insert&gt;b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삽입 후 </a:t>
            </a:r>
            <a:r>
              <a:rPr lang="en-US" altLang="ko-KR" dirty="0" smtClean="0"/>
              <a:t>flag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96620" y="2211184"/>
            <a:ext cx="3377679" cy="446477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instruction Load &amp; Store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6" idx="3"/>
            <a:endCxn id="10" idx="1"/>
          </p:cNvCxnSpPr>
          <p:nvPr/>
        </p:nvCxnSpPr>
        <p:spPr>
          <a:xfrm>
            <a:off x="5029200" y="2255775"/>
            <a:ext cx="1867420" cy="17864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4" name="오른쪽 중괄호 13"/>
          <p:cNvSpPr/>
          <p:nvPr/>
        </p:nvSpPr>
        <p:spPr>
          <a:xfrm>
            <a:off x="7805738" y="3129370"/>
            <a:ext cx="448887" cy="897775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/>
          <p:cNvSpPr/>
          <p:nvPr/>
        </p:nvSpPr>
        <p:spPr>
          <a:xfrm>
            <a:off x="5738466" y="4988306"/>
            <a:ext cx="448887" cy="700699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433086" y="3373578"/>
            <a:ext cx="3758913" cy="56816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Globalvariable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변환이 가능하면 </a:t>
            </a:r>
            <a:r>
              <a:rPr lang="en-US" altLang="ko-KR" dirty="0" smtClean="0"/>
              <a:t>flag=1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604" y="4772398"/>
            <a:ext cx="3838575" cy="1019175"/>
          </a:xfrm>
          <a:prstGeom prst="rect">
            <a:avLst/>
          </a:prstGeom>
        </p:spPr>
      </p:pic>
      <p:sp>
        <p:nvSpPr>
          <p:cNvPr id="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</p:spTree>
    <p:extLst>
      <p:ext uri="{BB962C8B-B14F-4D97-AF65-F5344CB8AC3E}">
        <p14:creationId xmlns:p14="http://schemas.microsoft.com/office/powerpoint/2010/main" val="364673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78478" y="1168400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전체소스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dirty="0" smtClean="0"/>
              <a:t>-&gt;standard(shared).</a:t>
            </a:r>
            <a:r>
              <a:rPr lang="en-US" altLang="ko-KR" dirty="0"/>
              <a:t>cpp</a:t>
            </a:r>
            <a:endParaRPr lang="en-US" altLang="ko-KR" dirty="0" smtClean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16" y="2646489"/>
            <a:ext cx="3990975" cy="25812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491" y="1749312"/>
            <a:ext cx="10954789" cy="460533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smtClean="0"/>
              <a:t>중간 과정</a:t>
            </a:r>
            <a:r>
              <a:rPr lang="en-US" altLang="ko-KR" sz="1600" dirty="0" smtClean="0"/>
              <a:t>1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542237" y="1967435"/>
            <a:ext cx="4942507" cy="3260329"/>
            <a:chOff x="1105273" y="2110590"/>
            <a:chExt cx="4942507" cy="3260329"/>
          </a:xfrm>
        </p:grpSpPr>
        <p:sp>
          <p:nvSpPr>
            <p:cNvPr id="17" name="TextBox 16"/>
            <p:cNvSpPr txBox="1"/>
            <p:nvPr/>
          </p:nvSpPr>
          <p:spPr>
            <a:xfrm>
              <a:off x="1105273" y="2110590"/>
              <a:ext cx="4942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CMakeLists.txt </a:t>
              </a:r>
              <a:r>
                <a:rPr lang="ko-KR" altLang="en-US" dirty="0" smtClean="0"/>
                <a:t>에 </a:t>
              </a:r>
              <a:r>
                <a:rPr lang="en-US" altLang="ko-KR" dirty="0" err="1" smtClean="0"/>
                <a:t>add_subdirectory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목록 추가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44793" y="5133253"/>
              <a:ext cx="2131734" cy="23766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9007" y="172760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경로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6035040" y="1562101"/>
            <a:ext cx="1" cy="44978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6624" y="2288992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②경로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07727" y="2583125"/>
            <a:ext cx="2465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CMakeLists.txt </a:t>
            </a:r>
            <a:r>
              <a:rPr lang="ko-KR" altLang="en-US" sz="1600" dirty="0" smtClean="0"/>
              <a:t>파일 생성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5427" r="22243"/>
          <a:stretch/>
        </p:blipFill>
        <p:spPr>
          <a:xfrm>
            <a:off x="1465530" y="1840275"/>
            <a:ext cx="2404178" cy="3554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0427" y="1852069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①경로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883692" y="1864986"/>
            <a:ext cx="195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standard </a:t>
            </a:r>
            <a:r>
              <a:rPr lang="ko-KR" altLang="en-US" sz="1600" dirty="0" smtClean="0"/>
              <a:t>폴더 생성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81" y="2271174"/>
            <a:ext cx="3415665" cy="3322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41059" t="1086" r="13326" b="91185"/>
          <a:stretch/>
        </p:blipFill>
        <p:spPr>
          <a:xfrm>
            <a:off x="7048926" y="1762255"/>
            <a:ext cx="1820488" cy="1995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6816" y="5708319"/>
            <a:ext cx="500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lib</a:t>
            </a:r>
            <a:r>
              <a:rPr lang="ko-KR" altLang="en-US" dirty="0" smtClean="0"/>
              <a:t> 에 </a:t>
            </a:r>
            <a:r>
              <a:rPr lang="en-US" altLang="ko-KR" dirty="0" smtClean="0"/>
              <a:t>standard </a:t>
            </a:r>
            <a:r>
              <a:rPr lang="ko-KR" altLang="en-US" dirty="0" smtClean="0"/>
              <a:t>를 생성하나 </a:t>
            </a:r>
            <a:r>
              <a:rPr lang="en-US" altLang="ko-KR" dirty="0" smtClean="0"/>
              <a:t>lib/Transforms </a:t>
            </a:r>
            <a:r>
              <a:rPr lang="ko-KR" altLang="en-US" dirty="0" smtClean="0"/>
              <a:t>에 </a:t>
            </a:r>
            <a:endParaRPr lang="en-US" altLang="ko-KR" dirty="0" smtClean="0"/>
          </a:p>
          <a:p>
            <a:r>
              <a:rPr lang="ko-KR" altLang="en-US" dirty="0" smtClean="0"/>
              <a:t>생성하나 같음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24" y="2946647"/>
            <a:ext cx="5114925" cy="21907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36264" y="5534134"/>
            <a:ext cx="2807741" cy="1025436"/>
            <a:chOff x="436264" y="5305534"/>
            <a:chExt cx="2807741" cy="1025436"/>
          </a:xfrm>
        </p:grpSpPr>
        <p:grpSp>
          <p:nvGrpSpPr>
            <p:cNvPr id="26" name="그룹 25"/>
            <p:cNvGrpSpPr/>
            <p:nvPr/>
          </p:nvGrpSpPr>
          <p:grpSpPr>
            <a:xfrm>
              <a:off x="436264" y="5305534"/>
              <a:ext cx="2807741" cy="1025436"/>
              <a:chOff x="436264" y="5305534"/>
              <a:chExt cx="2807741" cy="102543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48" y="5305534"/>
                <a:ext cx="2799657" cy="1025436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/>
              <a:srcRect r="7637"/>
              <a:stretch/>
            </p:blipFill>
            <p:spPr>
              <a:xfrm>
                <a:off x="2351934" y="5693167"/>
                <a:ext cx="790179" cy="59334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264" y="5329613"/>
                <a:ext cx="2807741" cy="273165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380" y="5693167"/>
                <a:ext cx="1016358" cy="584754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5817" y="5917068"/>
              <a:ext cx="314325" cy="342900"/>
            </a:xfrm>
            <a:prstGeom prst="rect">
              <a:avLst/>
            </a:prstGeom>
          </p:spPr>
        </p:pic>
      </p:grpSp>
      <p:sp>
        <p:nvSpPr>
          <p:cNvPr id="27" name="제목 1"/>
          <p:cNvSpPr txBox="1">
            <a:spLocks/>
          </p:cNvSpPr>
          <p:nvPr/>
        </p:nvSpPr>
        <p:spPr>
          <a:xfrm>
            <a:off x="295170" y="1001565"/>
            <a:ext cx="10515600" cy="99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standard pass – </a:t>
            </a:r>
            <a:r>
              <a:rPr lang="ko-KR" altLang="en-US" sz="2800" dirty="0" smtClean="0"/>
              <a:t>빌드</a:t>
            </a:r>
            <a:endParaRPr lang="ko-KR" altLang="en-US" sz="2800" dirty="0"/>
          </a:p>
        </p:txBody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</p:spTree>
    <p:extLst>
      <p:ext uri="{BB962C8B-B14F-4D97-AF65-F5344CB8AC3E}">
        <p14:creationId xmlns:p14="http://schemas.microsoft.com/office/powerpoint/2010/main" val="16627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53595" y="2519902"/>
            <a:ext cx="5624560" cy="1780610"/>
            <a:chOff x="3705225" y="5205387"/>
            <a:chExt cx="7334251" cy="17806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5225" y="6262097"/>
              <a:ext cx="7334250" cy="7239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5225" y="5701160"/>
              <a:ext cx="7334250" cy="5619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225" y="5504698"/>
              <a:ext cx="7334250" cy="20571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5226" y="5205387"/>
              <a:ext cx="7334250" cy="333375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620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25305" y="1880845"/>
            <a:ext cx="32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다음과 같은 경로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make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6035042" y="1562101"/>
            <a:ext cx="1" cy="46370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235809" y="1690688"/>
            <a:ext cx="3671086" cy="691332"/>
            <a:chOff x="762000" y="1661154"/>
            <a:chExt cx="3671086" cy="691332"/>
          </a:xfrm>
        </p:grpSpPr>
        <p:sp>
          <p:nvSpPr>
            <p:cNvPr id="12" name="TextBox 11"/>
            <p:cNvSpPr txBox="1"/>
            <p:nvPr/>
          </p:nvSpPr>
          <p:spPr>
            <a:xfrm>
              <a:off x="762000" y="1661154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target </a:t>
              </a:r>
              <a:r>
                <a:rPr lang="ko-KR" altLang="en-US" dirty="0" smtClean="0"/>
                <a:t>생성</a:t>
              </a:r>
              <a:endParaRPr lang="ko-KR" altLang="en-US" dirty="0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6154" y="2070009"/>
              <a:ext cx="1228725" cy="25717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5874" y="2044709"/>
              <a:ext cx="3397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경로 </a:t>
              </a:r>
              <a:r>
                <a:rPr lang="en-US" altLang="ko-KR" sz="1400" dirty="0" smtClean="0"/>
                <a:t>:                         (test </a:t>
              </a:r>
              <a:r>
                <a:rPr lang="ko-KR" altLang="en-US" sz="1400" dirty="0" err="1" smtClean="0"/>
                <a:t>폴더생성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4448" y="5247767"/>
            <a:ext cx="534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lib </a:t>
            </a:r>
            <a:r>
              <a:rPr lang="ko-KR" altLang="en-US" dirty="0" smtClean="0"/>
              <a:t>가</a:t>
            </a:r>
            <a:r>
              <a:rPr lang="en-US" altLang="ko-KR" dirty="0"/>
              <a:t> </a:t>
            </a:r>
            <a:r>
              <a:rPr lang="ko-KR" altLang="en-US" dirty="0" smtClean="0"/>
              <a:t>아닌 </a:t>
            </a:r>
            <a:r>
              <a:rPr lang="en-US" altLang="ko-KR" dirty="0" smtClean="0"/>
              <a:t>lib/Transforms/standard </a:t>
            </a:r>
            <a:r>
              <a:rPr lang="ko-KR" altLang="en-US" dirty="0" smtClean="0"/>
              <a:t>에서도 </a:t>
            </a:r>
            <a:r>
              <a:rPr lang="en-US" altLang="ko-KR" dirty="0" smtClean="0"/>
              <a:t>make </a:t>
            </a:r>
          </a:p>
          <a:p>
            <a:r>
              <a:rPr lang="ko-KR" altLang="en-US" dirty="0" smtClean="0"/>
              <a:t>가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05075" y="2801859"/>
            <a:ext cx="2971800" cy="2230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08439" y="2649034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hello.c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289" y="3141477"/>
            <a:ext cx="3048000" cy="1628775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05075" y="3576612"/>
            <a:ext cx="1050925" cy="31320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standard pass –</a:t>
            </a:r>
            <a:r>
              <a:rPr lang="ko-KR" altLang="en-US" dirty="0"/>
              <a:t>빌드 과정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36" y="2667894"/>
            <a:ext cx="7162800" cy="3333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b="81545"/>
          <a:stretch/>
        </p:blipFill>
        <p:spPr>
          <a:xfrm>
            <a:off x="897545" y="3294434"/>
            <a:ext cx="6019800" cy="365629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8134006" y="2643195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202135" y="3294434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46713" y="5241274"/>
            <a:ext cx="1476000" cy="75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</a:p>
          <a:p>
            <a:pPr algn="ctr"/>
            <a:r>
              <a:rPr lang="en-US" altLang="ko-KR" dirty="0" err="1" smtClean="0"/>
              <a:t>bitcode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22619" y="4194643"/>
            <a:ext cx="1853738" cy="4680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pass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17" idx="2"/>
            <a:endCxn id="59" idx="0"/>
          </p:cNvCxnSpPr>
          <p:nvPr/>
        </p:nvCxnSpPr>
        <p:spPr>
          <a:xfrm>
            <a:off x="5249488" y="4662647"/>
            <a:ext cx="2772" cy="778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59" idx="2"/>
          </p:cNvCxnSpPr>
          <p:nvPr/>
        </p:nvCxnSpPr>
        <p:spPr>
          <a:xfrm flipV="1">
            <a:off x="4622713" y="5616579"/>
            <a:ext cx="421729" cy="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298516" y="5241274"/>
            <a:ext cx="1476000" cy="75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32" idx="3"/>
            <a:endCxn id="12" idx="1"/>
          </p:cNvCxnSpPr>
          <p:nvPr/>
        </p:nvCxnSpPr>
        <p:spPr>
          <a:xfrm>
            <a:off x="2774516" y="5619274"/>
            <a:ext cx="372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8529898" y="5245888"/>
            <a:ext cx="1476000" cy="75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187441" y="5241274"/>
            <a:ext cx="1476000" cy="75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transformed target </a:t>
            </a:r>
            <a:r>
              <a:rPr lang="en-US" altLang="ko-KR" dirty="0" err="1" smtClean="0"/>
              <a:t>bitcode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5574029" y="5063551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2731077" y="4776933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49" name="직선 화살표 연결선 48"/>
          <p:cNvCxnSpPr>
            <a:stCxn id="59" idx="6"/>
            <a:endCxn id="26" idx="1"/>
          </p:cNvCxnSpPr>
          <p:nvPr/>
        </p:nvCxnSpPr>
        <p:spPr>
          <a:xfrm>
            <a:off x="5460078" y="5616579"/>
            <a:ext cx="727363" cy="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5018464" y="5441551"/>
            <a:ext cx="458240" cy="350056"/>
            <a:chOff x="8311688" y="3475494"/>
            <a:chExt cx="458240" cy="350056"/>
          </a:xfrm>
        </p:grpSpPr>
        <p:sp>
          <p:nvSpPr>
            <p:cNvPr id="59" name="타원 58"/>
            <p:cNvSpPr/>
            <p:nvPr/>
          </p:nvSpPr>
          <p:spPr>
            <a:xfrm>
              <a:off x="8337666" y="3475494"/>
              <a:ext cx="415636" cy="3500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0" name="덧셈 기호 59"/>
            <p:cNvSpPr/>
            <p:nvPr/>
          </p:nvSpPr>
          <p:spPr>
            <a:xfrm>
              <a:off x="8311688" y="3475494"/>
              <a:ext cx="458240" cy="350056"/>
            </a:xfrm>
            <a:prstGeom prst="mathPlus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1" name="직선 화살표 연결선 70"/>
          <p:cNvCxnSpPr>
            <a:stCxn id="26" idx="3"/>
            <a:endCxn id="37" idx="1"/>
          </p:cNvCxnSpPr>
          <p:nvPr/>
        </p:nvCxnSpPr>
        <p:spPr>
          <a:xfrm>
            <a:off x="7663441" y="5619274"/>
            <a:ext cx="866457" cy="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62667" y="3001269"/>
            <a:ext cx="5569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shared variable trace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22529"/>
            <a:ext cx="7664886" cy="22266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8611729" y="1958831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7906129" y="5024340"/>
            <a:ext cx="415636" cy="350056"/>
          </a:xfrm>
          <a:prstGeom prst="ellips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2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1" y="2090512"/>
            <a:ext cx="7169726" cy="28289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altLang="ko-KR" dirty="0"/>
              <a:t>standard pass –</a:t>
            </a:r>
            <a:r>
              <a:rPr lang="ko-KR" altLang="en-US" dirty="0"/>
              <a:t>실행 결과</a:t>
            </a: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03674" y="2355686"/>
            <a:ext cx="2086843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GlobalVariable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7969837" y="2157845"/>
            <a:ext cx="448887" cy="695500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>
            <a:off x="7969837" y="3083327"/>
            <a:ext cx="448887" cy="1573877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610600" y="3720356"/>
            <a:ext cx="2086843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Instruction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834755" y="3378023"/>
            <a:ext cx="4053919" cy="166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34755" y="3827170"/>
            <a:ext cx="4178610" cy="83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1" y="1763714"/>
            <a:ext cx="7162800" cy="3333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3367445" y="3394648"/>
            <a:ext cx="8313" cy="20273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367445" y="5421976"/>
            <a:ext cx="351628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883728" y="5205845"/>
            <a:ext cx="3906982" cy="53201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전역변수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(number)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Load or Store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54586" y="4041484"/>
            <a:ext cx="1501912" cy="831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1595492" y="4049796"/>
            <a:ext cx="9419" cy="1688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42885" y="5732051"/>
            <a:ext cx="994523" cy="334308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printf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3-1. shared variable trace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2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test.native</a:t>
            </a:r>
            <a:r>
              <a:rPr lang="en-US" altLang="ko-KR" dirty="0" smtClean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실행 결과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5524" y="1825622"/>
            <a:ext cx="2086843" cy="29981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native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sp>
        <p:nvSpPr>
          <p:cNvPr id="9" name="오른쪽 중괄호 8"/>
          <p:cNvSpPr/>
          <p:nvPr/>
        </p:nvSpPr>
        <p:spPr>
          <a:xfrm>
            <a:off x="6971364" y="1714613"/>
            <a:ext cx="448887" cy="535365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>
            <a:off x="6971364" y="2405497"/>
            <a:ext cx="448887" cy="1252234"/>
          </a:xfrm>
          <a:prstGeom prst="rightBrac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11724" y="2796722"/>
            <a:ext cx="3398847" cy="572695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instrumented </a:t>
            </a:r>
            <a:r>
              <a:rPr lang="ko-KR" altLang="en-US" dirty="0"/>
              <a:t>된 </a:t>
            </a:r>
            <a:r>
              <a:rPr lang="ko-KR" altLang="en-US" dirty="0" smtClean="0"/>
              <a:t>응용프로그램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85" y="2369625"/>
            <a:ext cx="4800600" cy="1323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28" y="1721309"/>
            <a:ext cx="5905500" cy="390525"/>
          </a:xfrm>
          <a:prstGeom prst="rect">
            <a:avLst/>
          </a:prstGeom>
        </p:spPr>
      </p:pic>
      <p:sp>
        <p:nvSpPr>
          <p:cNvPr id="12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3-1. shared variable trace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50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disassemble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 </a:t>
            </a:r>
            <a:r>
              <a:rPr lang="ko-KR" altLang="en-US" dirty="0"/>
              <a:t>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ln w="19050">
            <a:solidFill>
              <a:schemeClr val="bg1"/>
            </a:solidFill>
          </a:ln>
        </p:spPr>
        <p:txBody>
          <a:bodyPr/>
          <a:lstStyle/>
          <a:p>
            <a:fld id="{4BEDD84E-25D4-4983-8AA1-2863C96F08D9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98" y="1578937"/>
            <a:ext cx="7230527" cy="1932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2210" y="3510104"/>
            <a:ext cx="244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llvm</a:t>
            </a:r>
            <a:r>
              <a:rPr lang="en-US" altLang="ko-KR" dirty="0" smtClean="0"/>
              <a:t>-dis &lt; </a:t>
            </a:r>
            <a:r>
              <a:rPr lang="en-US" altLang="ko-KR" dirty="0" err="1" smtClean="0"/>
              <a:t>hello.bc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68" y="4113102"/>
            <a:ext cx="8548894" cy="2203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30930" y="6265649"/>
            <a:ext cx="244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llvm</a:t>
            </a:r>
            <a:r>
              <a:rPr lang="en-US" altLang="ko-KR" dirty="0" smtClean="0"/>
              <a:t>-dis </a:t>
            </a:r>
            <a:r>
              <a:rPr lang="en-US" altLang="ko-KR" dirty="0"/>
              <a:t>&lt; </a:t>
            </a:r>
            <a:r>
              <a:rPr lang="en-US" altLang="ko-KR" dirty="0" err="1" smtClean="0"/>
              <a:t>test.bc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463554" y="2335978"/>
            <a:ext cx="3108960" cy="8313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425192" y="4954218"/>
            <a:ext cx="3349781" cy="1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430303" y="2761661"/>
            <a:ext cx="3108960" cy="8313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362723" y="5592164"/>
            <a:ext cx="3474720" cy="1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왼쪽 대괄호 19"/>
          <p:cNvSpPr/>
          <p:nvPr/>
        </p:nvSpPr>
        <p:spPr>
          <a:xfrm>
            <a:off x="980901" y="4646815"/>
            <a:ext cx="349135" cy="340821"/>
          </a:xfrm>
          <a:prstGeom prst="leftBracket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>
            <a:off x="963763" y="5216236"/>
            <a:ext cx="349135" cy="340821"/>
          </a:xfrm>
          <a:prstGeom prst="leftBracket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3-1. shared variable trace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26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r>
              <a:rPr lang="ko-KR" altLang="en-US" dirty="0"/>
              <a:t>대상에</a:t>
            </a:r>
            <a:r>
              <a:rPr lang="en-US" altLang="ko-KR" dirty="0"/>
              <a:t> </a:t>
            </a:r>
            <a:r>
              <a:rPr lang="ko-KR" altLang="en-US" dirty="0"/>
              <a:t>있는 포인터를 찾고 그 포인터가 가리키는 변수가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공유변수인지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8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1-1.What is the LLVM?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49F2-AB64-4772-AA8C-3F61D7AB73A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9769" y="1578245"/>
            <a:ext cx="1178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일리노이</a:t>
            </a:r>
            <a:r>
              <a:rPr lang="ko-KR" altLang="en-US" dirty="0" smtClean="0"/>
              <a:t> </a:t>
            </a:r>
            <a:r>
              <a:rPr lang="ko-KR" altLang="en-US" dirty="0"/>
              <a:t>대학의 </a:t>
            </a:r>
            <a:r>
              <a:rPr lang="en-US" altLang="ko-KR" dirty="0">
                <a:hlinkClick r:id="rId2"/>
              </a:rPr>
              <a:t>Chris </a:t>
            </a:r>
            <a:r>
              <a:rPr lang="en-US" altLang="ko-KR" dirty="0" err="1">
                <a:hlinkClick r:id="rId2"/>
              </a:rPr>
              <a:t>Lattner</a:t>
            </a:r>
            <a:r>
              <a:rPr lang="ko-KR" altLang="en-US" dirty="0"/>
              <a:t>의 “</a:t>
            </a:r>
            <a:r>
              <a:rPr lang="en-US" altLang="ko-KR" dirty="0"/>
              <a:t>an innovative infrastructure for </a:t>
            </a:r>
            <a:r>
              <a:rPr lang="en-US" altLang="ko-KR" dirty="0" err="1"/>
              <a:t>optimising</a:t>
            </a:r>
            <a:r>
              <a:rPr lang="en-US" altLang="ko-KR" dirty="0"/>
              <a:t> compilers”</a:t>
            </a:r>
            <a:r>
              <a:rPr lang="ko-KR" altLang="en-US" dirty="0"/>
              <a:t>를 </a:t>
            </a:r>
            <a:r>
              <a:rPr lang="ko-KR" altLang="en-US" dirty="0" err="1" smtClean="0"/>
              <a:t>주제로한</a:t>
            </a:r>
            <a:r>
              <a:rPr lang="ko-KR" altLang="en-US" dirty="0"/>
              <a:t> 석사논문 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9" y="2230489"/>
            <a:ext cx="10197564" cy="33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8253"/>
          <a:stretch/>
        </p:blipFill>
        <p:spPr>
          <a:xfrm>
            <a:off x="200948" y="1762071"/>
            <a:ext cx="3570099" cy="4011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161" y="1679177"/>
            <a:ext cx="5527955" cy="1721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61" y="3627175"/>
            <a:ext cx="5679962" cy="2846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0948" y="2221921"/>
            <a:ext cx="3197345" cy="172182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8173" y="4342039"/>
            <a:ext cx="2561087" cy="143169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8" idx="1"/>
          </p:cNvCxnSpPr>
          <p:nvPr/>
        </p:nvCxnSpPr>
        <p:spPr>
          <a:xfrm flipV="1">
            <a:off x="3398293" y="2540088"/>
            <a:ext cx="2132868" cy="2595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9" idx="1"/>
          </p:cNvCxnSpPr>
          <p:nvPr/>
        </p:nvCxnSpPr>
        <p:spPr>
          <a:xfrm>
            <a:off x="3639260" y="4999923"/>
            <a:ext cx="1891901" cy="50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10751" y="1330276"/>
            <a:ext cx="1534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target file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5531161" y="1242603"/>
            <a:ext cx="1992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dis-assemble</a:t>
            </a:r>
            <a:endParaRPr lang="ko-KR" altLang="en-US" sz="2400" dirty="0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097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15" y="1920049"/>
            <a:ext cx="6133241" cy="216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664" t="22475" b="23373"/>
          <a:stretch/>
        </p:blipFill>
        <p:spPr>
          <a:xfrm>
            <a:off x="6315074" y="2135365"/>
            <a:ext cx="5419725" cy="410654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3244025"/>
            <a:ext cx="3219450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2" y="2977325"/>
            <a:ext cx="3952875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0222" b="80222"/>
          <a:stretch/>
        </p:blipFill>
        <p:spPr>
          <a:xfrm>
            <a:off x="581025" y="3912363"/>
            <a:ext cx="5391150" cy="15177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7052" y="3261002"/>
            <a:ext cx="3093424" cy="55452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42845" y="5239512"/>
            <a:ext cx="4629330" cy="19060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67729" y="1920048"/>
            <a:ext cx="6123827" cy="21634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4200525" y="4174061"/>
            <a:ext cx="3157220" cy="1065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277100" y="4174061"/>
            <a:ext cx="204057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04" y="1943589"/>
            <a:ext cx="5305425" cy="31432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239819" y="1747200"/>
            <a:ext cx="1393409" cy="60734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733990" y="1759670"/>
            <a:ext cx="2101017" cy="58240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 flipV="1">
            <a:off x="2047631" y="2357023"/>
            <a:ext cx="8081" cy="181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3776417" y="2354544"/>
            <a:ext cx="8081" cy="181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218500" y="2523239"/>
            <a:ext cx="1658261" cy="33888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Operand(0)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955367" y="2535984"/>
            <a:ext cx="1658261" cy="33888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Operand(1)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518" y="2853153"/>
            <a:ext cx="2887633" cy="66833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72070" y="2834449"/>
            <a:ext cx="2800530" cy="6870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47712" y="1201283"/>
            <a:ext cx="2349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pass -</a:t>
            </a:r>
            <a:r>
              <a:rPr lang="en-US" altLang="ko-KR" sz="2400" dirty="0" err="1"/>
              <a:t>StoreInst</a:t>
            </a:r>
            <a:r>
              <a:rPr lang="ko-KR" altLang="en-US" sz="2400" dirty="0"/>
              <a:t> </a:t>
            </a:r>
            <a:endParaRPr lang="ko-KR" altLang="en-US" sz="2400" dirty="0"/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279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9253"/>
            <a:ext cx="6195773" cy="270389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6497" b="73251"/>
          <a:stretch/>
        </p:blipFill>
        <p:spPr>
          <a:xfrm>
            <a:off x="8856259" y="1096645"/>
            <a:ext cx="3069817" cy="24258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26732" b="48253"/>
          <a:stretch/>
        </p:blipFill>
        <p:spPr>
          <a:xfrm>
            <a:off x="7528410" y="4020629"/>
            <a:ext cx="4070121" cy="22109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10600" y="4948678"/>
            <a:ext cx="2743200" cy="33439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10601" y="5781189"/>
            <a:ext cx="2743199" cy="35818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8741" y="2028056"/>
            <a:ext cx="6535516" cy="98210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38741" y="3597549"/>
            <a:ext cx="6535516" cy="133584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7274257" y="2581080"/>
            <a:ext cx="1336343" cy="2534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2"/>
            <a:endCxn id="10" idx="1"/>
          </p:cNvCxnSpPr>
          <p:nvPr/>
        </p:nvCxnSpPr>
        <p:spPr>
          <a:xfrm>
            <a:off x="4006499" y="4933397"/>
            <a:ext cx="4604102" cy="1026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17816" y="1383912"/>
            <a:ext cx="140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pass</a:t>
            </a:r>
            <a:r>
              <a:rPr lang="ko-KR" altLang="en-US" sz="2400" dirty="0"/>
              <a:t>실행</a:t>
            </a:r>
            <a:endParaRPr lang="ko-KR" altLang="en-US" sz="2400" dirty="0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420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0" y="1695618"/>
            <a:ext cx="5966651" cy="44402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3728" b="76729"/>
          <a:stretch/>
        </p:blipFill>
        <p:spPr>
          <a:xfrm>
            <a:off x="2439543" y="4799662"/>
            <a:ext cx="2066925" cy="2190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3395"/>
          <a:stretch/>
        </p:blipFill>
        <p:spPr>
          <a:xfrm>
            <a:off x="633412" y="2205099"/>
            <a:ext cx="4762500" cy="17391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599" b="85304"/>
          <a:stretch/>
        </p:blipFill>
        <p:spPr>
          <a:xfrm>
            <a:off x="372618" y="4788255"/>
            <a:ext cx="2066925" cy="2317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72618" y="2134165"/>
            <a:ext cx="5218557" cy="95993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3761" y="3094101"/>
            <a:ext cx="5218557" cy="95993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8" idx="1"/>
          </p:cNvCxnSpPr>
          <p:nvPr/>
        </p:nvCxnSpPr>
        <p:spPr>
          <a:xfrm flipH="1">
            <a:off x="71437" y="2614133"/>
            <a:ext cx="301181" cy="37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1437" y="2617851"/>
            <a:ext cx="0" cy="2262187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9522" y="4880038"/>
            <a:ext cx="5838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7" idx="0"/>
          </p:cNvCxnSpPr>
          <p:nvPr/>
        </p:nvCxnSpPr>
        <p:spPr>
          <a:xfrm>
            <a:off x="3472448" y="4054037"/>
            <a:ext cx="558" cy="745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771896" y="2976924"/>
            <a:ext cx="2951634" cy="27373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71896" y="3569260"/>
            <a:ext cx="4939056" cy="19484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6180" y="1397285"/>
            <a:ext cx="2232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pass –</a:t>
            </a:r>
            <a:r>
              <a:rPr lang="en-US" altLang="ko-KR" sz="2400" dirty="0" err="1"/>
              <a:t>LoadInst</a:t>
            </a:r>
            <a:endParaRPr lang="ko-KR" altLang="en-US" sz="2400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0089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14881"/>
          <a:stretch/>
        </p:blipFill>
        <p:spPr>
          <a:xfrm>
            <a:off x="752475" y="2109216"/>
            <a:ext cx="4743450" cy="1362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4634"/>
          <a:stretch/>
        </p:blipFill>
        <p:spPr>
          <a:xfrm>
            <a:off x="752475" y="4380928"/>
            <a:ext cx="4788850" cy="11668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3728" b="76729"/>
          <a:stretch/>
        </p:blipFill>
        <p:spPr>
          <a:xfrm>
            <a:off x="6677025" y="4824886"/>
            <a:ext cx="2066925" cy="2190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4599" b="85304"/>
          <a:stretch/>
        </p:blipFill>
        <p:spPr>
          <a:xfrm>
            <a:off x="6543674" y="2715640"/>
            <a:ext cx="2066925" cy="231776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10" idx="1"/>
          </p:cNvCxnSpPr>
          <p:nvPr/>
        </p:nvCxnSpPr>
        <p:spPr>
          <a:xfrm>
            <a:off x="5495925" y="2826877"/>
            <a:ext cx="1047749" cy="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9" idx="1"/>
          </p:cNvCxnSpPr>
          <p:nvPr/>
        </p:nvCxnSpPr>
        <p:spPr>
          <a:xfrm>
            <a:off x="5541325" y="4931901"/>
            <a:ext cx="1135700" cy="2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86180" y="139728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실행</a:t>
            </a:r>
            <a:endParaRPr lang="ko-KR" altLang="en-US" sz="2400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2955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D3A0-A395-4C5E-B877-5236E865061D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27096" r="4914" b="48614"/>
          <a:stretch/>
        </p:blipFill>
        <p:spPr>
          <a:xfrm>
            <a:off x="8512790" y="2859043"/>
            <a:ext cx="3352800" cy="1859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5" y="2149982"/>
            <a:ext cx="4850889" cy="39135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9616" y="2012941"/>
            <a:ext cx="5204859" cy="1280042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30754" b="60811"/>
          <a:stretch/>
        </p:blipFill>
        <p:spPr>
          <a:xfrm>
            <a:off x="6372223" y="2700547"/>
            <a:ext cx="1878653" cy="179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37849" b="53223"/>
          <a:stretch/>
        </p:blipFill>
        <p:spPr>
          <a:xfrm>
            <a:off x="6391049" y="4106741"/>
            <a:ext cx="1878653" cy="1905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48116" b="42510"/>
          <a:stretch/>
        </p:blipFill>
        <p:spPr>
          <a:xfrm>
            <a:off x="6419400" y="5434921"/>
            <a:ext cx="1878653" cy="2000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9616" y="3292982"/>
            <a:ext cx="5204859" cy="178567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9615" y="5078655"/>
            <a:ext cx="5204859" cy="112188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324474" y="2783562"/>
            <a:ext cx="1047749" cy="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24474" y="4201991"/>
            <a:ext cx="1047749" cy="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314949" y="5534934"/>
            <a:ext cx="1047749" cy="4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t="1" r="4914" b="81004"/>
          <a:stretch/>
        </p:blipFill>
        <p:spPr>
          <a:xfrm>
            <a:off x="8512790" y="1056578"/>
            <a:ext cx="3352800" cy="145446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86180" y="139728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실행</a:t>
            </a:r>
            <a:endParaRPr lang="ko-KR" altLang="en-US" sz="2400" dirty="0"/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3-1.2 pointer op with global memory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4680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r>
              <a:rPr lang="ko-KR" altLang="en-US" dirty="0" smtClean="0"/>
              <a:t>대상에</a:t>
            </a:r>
            <a:r>
              <a:rPr lang="en-US" altLang="ko-KR" dirty="0" smtClean="0"/>
              <a:t> </a:t>
            </a:r>
            <a:r>
              <a:rPr lang="ko-KR" altLang="en-US" dirty="0"/>
              <a:t>있는 </a:t>
            </a:r>
            <a:r>
              <a:rPr lang="en-US" altLang="ko-KR" dirty="0"/>
              <a:t>loop </a:t>
            </a:r>
            <a:r>
              <a:rPr lang="ko-KR" altLang="en-US" dirty="0"/>
              <a:t>를 </a:t>
            </a:r>
            <a:r>
              <a:rPr lang="ko-KR" altLang="en-US" dirty="0" smtClean="0"/>
              <a:t>앞뒤로 </a:t>
            </a:r>
            <a:r>
              <a:rPr lang="en-US" altLang="ko-KR" dirty="0" err="1" smtClean="0"/>
              <a:t>printf</a:t>
            </a:r>
            <a:r>
              <a:rPr lang="ko-KR" altLang="en-US" dirty="0" smtClean="0"/>
              <a:t>를 삽입하는 </a:t>
            </a:r>
            <a:r>
              <a:rPr lang="en-US" altLang="ko-KR" dirty="0"/>
              <a:t>pass 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기존에 만들었던 </a:t>
            </a:r>
            <a:r>
              <a:rPr lang="en-US" altLang="ko-KR" dirty="0"/>
              <a:t>star pass </a:t>
            </a:r>
            <a:r>
              <a:rPr lang="ko-KR" altLang="en-US" dirty="0"/>
              <a:t>를 이용해 </a:t>
            </a:r>
            <a:r>
              <a:rPr lang="en-US" altLang="ko-KR" dirty="0"/>
              <a:t>standard pass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89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/>
          <p:cNvSpPr/>
          <p:nvPr/>
        </p:nvSpPr>
        <p:spPr>
          <a:xfrm>
            <a:off x="838200" y="1634772"/>
            <a:ext cx="9319953" cy="43114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0116" y="492426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57571" y="4751463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while.end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90116" y="359302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40945" y="3411999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while.body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073490" y="226178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42310" y="2028962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while.cond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4" idx="2"/>
            <a:endCxn id="7" idx="0"/>
          </p:cNvCxnSpPr>
          <p:nvPr/>
        </p:nvCxnSpPr>
        <p:spPr>
          <a:xfrm flipH="1">
            <a:off x="2897016" y="2959352"/>
            <a:ext cx="1366" cy="452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0521" y="3572475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13641" y="4316814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9" name="화살표: 왼쪽 28"/>
          <p:cNvSpPr/>
          <p:nvPr/>
        </p:nvSpPr>
        <p:spPr>
          <a:xfrm>
            <a:off x="3932717" y="2261781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57</a:t>
            </a:fld>
            <a:endParaRPr lang="ko-KR" altLang="en-US"/>
          </a:p>
        </p:txBody>
      </p:sp>
      <p:cxnSp>
        <p:nvCxnSpPr>
          <p:cNvPr id="12" name="직선 화살표 연결선 11"/>
          <p:cNvCxnSpPr>
            <a:stCxn id="6" idx="2"/>
            <a:endCxn id="5" idx="0"/>
          </p:cNvCxnSpPr>
          <p:nvPr/>
        </p:nvCxnSpPr>
        <p:spPr>
          <a:xfrm flipH="1">
            <a:off x="2913642" y="4290592"/>
            <a:ext cx="1366" cy="46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화살표: 왼쪽 28"/>
          <p:cNvSpPr/>
          <p:nvPr/>
        </p:nvSpPr>
        <p:spPr>
          <a:xfrm>
            <a:off x="3907354" y="4894245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6" idx="1"/>
            <a:endCxn id="14" idx="1"/>
          </p:cNvCxnSpPr>
          <p:nvPr/>
        </p:nvCxnSpPr>
        <p:spPr>
          <a:xfrm rot="10800000">
            <a:off x="2073490" y="2610567"/>
            <a:ext cx="16626" cy="1331240"/>
          </a:xfrm>
          <a:prstGeom prst="bentConnector3">
            <a:avLst>
              <a:gd name="adj1" fmla="val 552481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540628" y="359302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91457" y="3411999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if.end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524002" y="226178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692822" y="2028962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if.then</a:t>
            </a:r>
            <a:endParaRPr lang="ko-KR" altLang="en-US" dirty="0"/>
          </a:p>
        </p:txBody>
      </p:sp>
      <p:cxnSp>
        <p:nvCxnSpPr>
          <p:cNvPr id="65" name="직선 화살표 연결선 64"/>
          <p:cNvCxnSpPr>
            <a:stCxn id="63" idx="2"/>
            <a:endCxn id="62" idx="0"/>
          </p:cNvCxnSpPr>
          <p:nvPr/>
        </p:nvCxnSpPr>
        <p:spPr>
          <a:xfrm flipH="1">
            <a:off x="7347528" y="2959352"/>
            <a:ext cx="1366" cy="452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화살표: 왼쪽 28"/>
          <p:cNvSpPr/>
          <p:nvPr/>
        </p:nvSpPr>
        <p:spPr>
          <a:xfrm>
            <a:off x="8383229" y="2261781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왼쪽 28"/>
          <p:cNvSpPr/>
          <p:nvPr/>
        </p:nvSpPr>
        <p:spPr>
          <a:xfrm>
            <a:off x="8383228" y="3513844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200" y="1050103"/>
            <a:ext cx="958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How?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098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4802"/>
          <a:stretch/>
        </p:blipFill>
        <p:spPr>
          <a:xfrm>
            <a:off x="914400" y="1674829"/>
            <a:ext cx="1414549" cy="4352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89" y="1674829"/>
            <a:ext cx="9567863" cy="24782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41051" y="3394164"/>
            <a:ext cx="9522101" cy="758927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58</a:t>
            </a:fld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698076" y="4153092"/>
            <a:ext cx="3981" cy="560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375095" y="4722050"/>
            <a:ext cx="5371280" cy="38238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BasicBlock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모든 </a:t>
            </a:r>
            <a:r>
              <a:rPr lang="en-US" altLang="ko-KR" dirty="0" smtClean="0"/>
              <a:t>Instruction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0" y="1039354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문제점</a:t>
            </a:r>
            <a:r>
              <a:rPr lang="en-US" altLang="ko-KR" sz="2400" dirty="0"/>
              <a:t>(1)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0317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/>
          <p:cNvSpPr/>
          <p:nvPr/>
        </p:nvSpPr>
        <p:spPr>
          <a:xfrm>
            <a:off x="838200" y="1574391"/>
            <a:ext cx="8141110" cy="43114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283110" y="1896368"/>
            <a:ext cx="7214842" cy="3601094"/>
            <a:chOff x="1560449" y="1678829"/>
            <a:chExt cx="7214842" cy="3601094"/>
          </a:xfrm>
        </p:grpSpPr>
        <p:sp>
          <p:nvSpPr>
            <p:cNvPr id="4" name="직사각형 3"/>
            <p:cNvSpPr/>
            <p:nvPr/>
          </p:nvSpPr>
          <p:spPr>
            <a:xfrm>
              <a:off x="4295694" y="4582353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46523" y="4401330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while.cond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0449" y="3492010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11278" y="3310987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while.body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25508" y="4582353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76337" y="4401330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while.end</a:t>
              </a:r>
              <a:endParaRPr lang="ko-KR" altLang="en-US" dirty="0"/>
            </a:p>
          </p:txBody>
        </p:sp>
        <p:cxnSp>
          <p:nvCxnSpPr>
            <p:cNvPr id="13" name="연결선: 꺾임 12"/>
            <p:cNvCxnSpPr>
              <a:stCxn id="4" idx="1"/>
              <a:endCxn id="6" idx="2"/>
            </p:cNvCxnSpPr>
            <p:nvPr/>
          </p:nvCxnSpPr>
          <p:spPr>
            <a:xfrm rot="10800000">
              <a:off x="2385342" y="4189580"/>
              <a:ext cx="1910353" cy="74155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279068" y="1911649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47888" y="1678829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bb</a:t>
              </a:r>
              <a:endParaRPr lang="ko-KR" altLang="en-US" dirty="0"/>
            </a:p>
          </p:txBody>
        </p:sp>
        <p:cxnSp>
          <p:nvCxnSpPr>
            <p:cNvPr id="17" name="직선 화살표 연결선 16"/>
            <p:cNvCxnSpPr>
              <a:stCxn id="14" idx="2"/>
              <a:endCxn id="5" idx="0"/>
            </p:cNvCxnSpPr>
            <p:nvPr/>
          </p:nvCxnSpPr>
          <p:spPr>
            <a:xfrm flipH="1">
              <a:off x="5102594" y="2609219"/>
              <a:ext cx="1366" cy="1792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4" idx="3"/>
              <a:endCxn id="8" idx="1"/>
            </p:cNvCxnSpPr>
            <p:nvPr/>
          </p:nvCxnSpPr>
          <p:spPr>
            <a:xfrm>
              <a:off x="5945477" y="4931138"/>
              <a:ext cx="1180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5036296" y="2965307"/>
              <a:ext cx="116824" cy="1168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연결선: 꺾임 21"/>
            <p:cNvCxnSpPr>
              <a:cxnSpLocks/>
              <a:stCxn id="7" idx="0"/>
              <a:endCxn id="20" idx="2"/>
            </p:cNvCxnSpPr>
            <p:nvPr/>
          </p:nvCxnSpPr>
          <p:spPr>
            <a:xfrm rot="5400000" flipH="1" flipV="1">
              <a:off x="3558188" y="1832880"/>
              <a:ext cx="287268" cy="266894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69468" y="4561806"/>
              <a:ext cx="422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07867" y="4485863"/>
              <a:ext cx="422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</p:grpSp>
      <p:sp>
        <p:nvSpPr>
          <p:cNvPr id="29" name="화살표: 왼쪽 28"/>
          <p:cNvSpPr/>
          <p:nvPr/>
        </p:nvSpPr>
        <p:spPr>
          <a:xfrm>
            <a:off x="5860956" y="2129187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 29"/>
          <p:cNvSpPr/>
          <p:nvPr/>
        </p:nvSpPr>
        <p:spPr>
          <a:xfrm rot="16200000">
            <a:off x="7427696" y="3828433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1824" y="956950"/>
            <a:ext cx="2452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How to solve it?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876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lv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" y="1872077"/>
            <a:ext cx="3229937" cy="245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1-2.How is LLVM configured?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49F2-AB64-4772-AA8C-3F61D7AB73A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83231" y="1872077"/>
            <a:ext cx="8308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∙Module : LLVM programs are composed of Module‘s, each of which is a 	 translation unit of the input programs.</a:t>
            </a:r>
          </a:p>
          <a:p>
            <a:endParaRPr lang="en-US" altLang="ko-KR" dirty="0"/>
          </a:p>
          <a:p>
            <a:r>
              <a:rPr lang="en-US" altLang="ko-KR" dirty="0" smtClean="0"/>
              <a:t>∙Function : LLVM function declarations consist of the “declare” keyword.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	 ex) a return type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∙</a:t>
            </a:r>
            <a:r>
              <a:rPr lang="en-US" altLang="ko-KR" dirty="0" err="1" smtClean="0"/>
              <a:t>BasicBlock</a:t>
            </a:r>
            <a:r>
              <a:rPr lang="en-US" altLang="ko-KR" dirty="0" smtClean="0"/>
              <a:t> : A basic block represents a single entry, single exit section of 	       code.</a:t>
            </a:r>
          </a:p>
          <a:p>
            <a:endParaRPr lang="en-US" altLang="ko-KR" dirty="0"/>
          </a:p>
          <a:p>
            <a:r>
              <a:rPr lang="en-US" altLang="ko-KR" dirty="0" smtClean="0"/>
              <a:t>∙instruction : The LLVM instruction set consists of several different 	     	      classifications of instructions.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ex) terminator instructions, binary instructions, bitwise binary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1652" y="2753714"/>
            <a:ext cx="618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global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09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9" name="사각형: 둥근 모서리 27"/>
          <p:cNvSpPr/>
          <p:nvPr/>
        </p:nvSpPr>
        <p:spPr>
          <a:xfrm>
            <a:off x="543641" y="1777591"/>
            <a:ext cx="11431073" cy="43114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072743" y="2732003"/>
            <a:ext cx="4963114" cy="2577847"/>
            <a:chOff x="3688900" y="1678829"/>
            <a:chExt cx="4963114" cy="2577847"/>
          </a:xfrm>
        </p:grpSpPr>
        <p:sp>
          <p:nvSpPr>
            <p:cNvPr id="16" name="직사각형 15"/>
            <p:cNvSpPr/>
            <p:nvPr/>
          </p:nvSpPr>
          <p:spPr>
            <a:xfrm>
              <a:off x="4287381" y="3559104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46950" y="3387195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do.cond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002231" y="3559106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153060" y="3378083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do.end</a:t>
              </a:r>
              <a:endParaRPr lang="ko-KR" altLang="en-US" dirty="0"/>
            </a:p>
          </p:txBody>
        </p:sp>
        <p:cxnSp>
          <p:nvCxnSpPr>
            <p:cNvPr id="22" name="연결선: 꺾임 12"/>
            <p:cNvCxnSpPr>
              <a:stCxn id="16" idx="1"/>
              <a:endCxn id="23" idx="1"/>
            </p:cNvCxnSpPr>
            <p:nvPr/>
          </p:nvCxnSpPr>
          <p:spPr>
            <a:xfrm rot="10800000">
              <a:off x="4279069" y="2260435"/>
              <a:ext cx="8313" cy="1647455"/>
            </a:xfrm>
            <a:prstGeom prst="bentConnector3">
              <a:avLst>
                <a:gd name="adj1" fmla="val 734976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279068" y="1911649"/>
              <a:ext cx="1649783" cy="697570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47888" y="1678829"/>
              <a:ext cx="1312141" cy="465639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do.body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>
              <a:stCxn id="23" idx="2"/>
              <a:endCxn id="17" idx="0"/>
            </p:cNvCxnSpPr>
            <p:nvPr/>
          </p:nvCxnSpPr>
          <p:spPr>
            <a:xfrm flipH="1">
              <a:off x="5103021" y="2609219"/>
              <a:ext cx="939" cy="7779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6" idx="3"/>
              <a:endCxn id="20" idx="1"/>
            </p:cNvCxnSpPr>
            <p:nvPr/>
          </p:nvCxnSpPr>
          <p:spPr>
            <a:xfrm>
              <a:off x="5937164" y="3907889"/>
              <a:ext cx="106506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5036296" y="2965307"/>
              <a:ext cx="116824" cy="1168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88900" y="3435348"/>
              <a:ext cx="422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43200" y="3518728"/>
              <a:ext cx="422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</p:grpSp>
      <p:sp>
        <p:nvSpPr>
          <p:cNvPr id="31" name="화살표: 왼쪽 28"/>
          <p:cNvSpPr/>
          <p:nvPr/>
        </p:nvSpPr>
        <p:spPr>
          <a:xfrm>
            <a:off x="3522138" y="2964822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 29"/>
          <p:cNvSpPr/>
          <p:nvPr/>
        </p:nvSpPr>
        <p:spPr>
          <a:xfrm rot="16200000">
            <a:off x="4781022" y="3653215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741714" y="4560333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909169" y="4387534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if.then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9206706" y="4523615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57535" y="4342592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if.end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7860044" y="3017807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028864" y="2784987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bb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833514" y="3798138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296483" y="3817851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9" name="화살표: 왼쪽 28"/>
          <p:cNvSpPr/>
          <p:nvPr/>
        </p:nvSpPr>
        <p:spPr>
          <a:xfrm rot="5400000">
            <a:off x="7337867" y="5293390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왼쪽 28"/>
          <p:cNvSpPr/>
          <p:nvPr/>
        </p:nvSpPr>
        <p:spPr>
          <a:xfrm>
            <a:off x="11141574" y="4519932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42" idx="0"/>
            <a:endCxn id="44" idx="0"/>
          </p:cNvCxnSpPr>
          <p:nvPr/>
        </p:nvCxnSpPr>
        <p:spPr>
          <a:xfrm rot="5400000" flipH="1" flipV="1">
            <a:off x="8766952" y="3140880"/>
            <a:ext cx="44942" cy="2448366"/>
          </a:xfrm>
          <a:prstGeom prst="bentConnector3">
            <a:avLst>
              <a:gd name="adj1" fmla="val 608656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8682875" y="3715377"/>
            <a:ext cx="2062" cy="419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9" idx="0"/>
            <a:endCxn id="9" idx="2"/>
          </p:cNvCxnSpPr>
          <p:nvPr/>
        </p:nvCxnSpPr>
        <p:spPr>
          <a:xfrm>
            <a:off x="6259178" y="1777591"/>
            <a:ext cx="0" cy="4311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43641" y="2531456"/>
            <a:ext cx="1143107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97665" y="2013815"/>
            <a:ext cx="187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case : </a:t>
            </a:r>
            <a:r>
              <a:rPr lang="en-US" altLang="ko-KR" dirty="0"/>
              <a:t>do while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099875" y="1948985"/>
            <a:ext cx="187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case : if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200213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문제점</a:t>
            </a:r>
            <a:r>
              <a:rPr lang="en-US" altLang="ko-KR" sz="2400" dirty="0"/>
              <a:t>(2)</a:t>
            </a:r>
            <a:endParaRPr lang="ko-KR" altLang="en-US" sz="2400" dirty="0"/>
          </a:p>
        </p:txBody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608026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8189" y="1429789"/>
            <a:ext cx="12133811" cy="4663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922700" y="3101022"/>
            <a:ext cx="4963114" cy="2577847"/>
            <a:chOff x="3104303" y="1629668"/>
            <a:chExt cx="4963114" cy="2577847"/>
          </a:xfrm>
        </p:grpSpPr>
        <p:grpSp>
          <p:nvGrpSpPr>
            <p:cNvPr id="3" name="그룹 2"/>
            <p:cNvGrpSpPr/>
            <p:nvPr/>
          </p:nvGrpSpPr>
          <p:grpSpPr>
            <a:xfrm>
              <a:off x="3104303" y="1629668"/>
              <a:ext cx="4963114" cy="2577847"/>
              <a:chOff x="3104303" y="1629668"/>
              <a:chExt cx="4963114" cy="2577847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3104303" y="1629668"/>
                <a:ext cx="4963114" cy="2577847"/>
                <a:chOff x="3688900" y="1678829"/>
                <a:chExt cx="4963114" cy="2577847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4279068" y="3559104"/>
                  <a:ext cx="1649783" cy="697570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4438637" y="3387195"/>
                  <a:ext cx="1312141" cy="46563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/>
                    <a:t>do.cond</a:t>
                  </a:r>
                  <a:endParaRPr lang="ko-KR" altLang="en-US" dirty="0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002231" y="3559106"/>
                  <a:ext cx="1649783" cy="697570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153060" y="3378083"/>
                  <a:ext cx="1312141" cy="46563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/>
                    <a:t>do.end</a:t>
                  </a:r>
                  <a:endParaRPr lang="ko-KR" altLang="en-US" dirty="0"/>
                </a:p>
              </p:txBody>
            </p:sp>
            <p:cxnSp>
              <p:nvCxnSpPr>
                <p:cNvPr id="22" name="연결선: 꺾임 12"/>
                <p:cNvCxnSpPr>
                  <a:stCxn id="16" idx="1"/>
                  <a:endCxn id="23" idx="1"/>
                </p:cNvCxnSpPr>
                <p:nvPr/>
              </p:nvCxnSpPr>
              <p:spPr>
                <a:xfrm rot="10800000">
                  <a:off x="4279068" y="2260435"/>
                  <a:ext cx="12700" cy="1647455"/>
                </a:xfrm>
                <a:prstGeom prst="bentConnector3">
                  <a:avLst>
                    <a:gd name="adj1" fmla="val 6250913"/>
                  </a:avLst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/>
                <p:cNvSpPr/>
                <p:nvPr/>
              </p:nvSpPr>
              <p:spPr>
                <a:xfrm>
                  <a:off x="4279068" y="1911649"/>
                  <a:ext cx="1649783" cy="697570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4447888" y="1678829"/>
                  <a:ext cx="1312141" cy="465639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 smtClean="0"/>
                    <a:t>do.body</a:t>
                  </a:r>
                  <a:endParaRPr lang="ko-KR" altLang="en-US" dirty="0"/>
                </a:p>
              </p:txBody>
            </p:sp>
            <p:cxnSp>
              <p:nvCxnSpPr>
                <p:cNvPr id="25" name="직선 화살표 연결선 24"/>
                <p:cNvCxnSpPr>
                  <a:stCxn id="23" idx="2"/>
                  <a:endCxn id="17" idx="0"/>
                </p:cNvCxnSpPr>
                <p:nvPr/>
              </p:nvCxnSpPr>
              <p:spPr>
                <a:xfrm flipH="1">
                  <a:off x="5094708" y="2609219"/>
                  <a:ext cx="9252" cy="7779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/>
                <p:cNvCxnSpPr>
                  <a:stCxn id="16" idx="3"/>
                  <a:endCxn id="20" idx="1"/>
                </p:cNvCxnSpPr>
                <p:nvPr/>
              </p:nvCxnSpPr>
              <p:spPr>
                <a:xfrm>
                  <a:off x="5928851" y="3907889"/>
                  <a:ext cx="1073380" cy="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3688900" y="3435348"/>
                  <a:ext cx="422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Y</a:t>
                  </a:r>
                  <a:endParaRPr lang="ko-KR" altLang="en-US" dirty="0"/>
                </a:p>
              </p:txBody>
            </p:sp>
          </p:grpSp>
          <p:sp>
            <p:nvSpPr>
              <p:cNvPr id="31" name="화살표: 왼쪽 28"/>
              <p:cNvSpPr/>
              <p:nvPr/>
            </p:nvSpPr>
            <p:spPr>
              <a:xfrm>
                <a:off x="5553698" y="1862487"/>
                <a:ext cx="454743" cy="727587"/>
              </a:xfrm>
              <a:prstGeom prst="leftArrow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화살표: 왼쪽 29"/>
              <p:cNvSpPr/>
              <p:nvPr/>
            </p:nvSpPr>
            <p:spPr>
              <a:xfrm rot="16200000">
                <a:off x="6997161" y="2647245"/>
                <a:ext cx="454743" cy="727587"/>
              </a:xfrm>
              <a:prstGeom prst="leftArrow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717424" y="3389740"/>
              <a:ext cx="422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910744" y="523922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61573" y="5058199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while.cond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06277" y="4148879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7106" y="3967856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while.body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164212" y="5239222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315041" y="5058199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while.end</a:t>
            </a:r>
            <a:endParaRPr lang="ko-KR" altLang="en-US" dirty="0"/>
          </a:p>
        </p:txBody>
      </p:sp>
      <p:cxnSp>
        <p:nvCxnSpPr>
          <p:cNvPr id="41" name="연결선: 꺾임 12"/>
          <p:cNvCxnSpPr>
            <a:stCxn id="35" idx="1"/>
            <a:endCxn id="37" idx="2"/>
          </p:cNvCxnSpPr>
          <p:nvPr/>
        </p:nvCxnSpPr>
        <p:spPr>
          <a:xfrm rot="10800000">
            <a:off x="1031170" y="4846449"/>
            <a:ext cx="879575" cy="7415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894118" y="2568518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062938" y="2335698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</a:t>
            </a:r>
            <a:endParaRPr lang="ko-KR" altLang="en-US" dirty="0"/>
          </a:p>
        </p:txBody>
      </p:sp>
      <p:cxnSp>
        <p:nvCxnSpPr>
          <p:cNvPr id="44" name="직선 화살표 연결선 43"/>
          <p:cNvCxnSpPr>
            <a:stCxn id="42" idx="2"/>
            <a:endCxn id="36" idx="0"/>
          </p:cNvCxnSpPr>
          <p:nvPr/>
        </p:nvCxnSpPr>
        <p:spPr>
          <a:xfrm flipH="1">
            <a:off x="2717644" y="3266088"/>
            <a:ext cx="1366" cy="1792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5" idx="3"/>
            <a:endCxn id="39" idx="1"/>
          </p:cNvCxnSpPr>
          <p:nvPr/>
        </p:nvCxnSpPr>
        <p:spPr>
          <a:xfrm>
            <a:off x="3560527" y="5588007"/>
            <a:ext cx="6036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2651346" y="3622176"/>
            <a:ext cx="116824" cy="1168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21"/>
          <p:cNvCxnSpPr>
            <a:cxnSpLocks/>
            <a:stCxn id="38" idx="0"/>
            <a:endCxn id="46" idx="2"/>
          </p:cNvCxnSpPr>
          <p:nvPr/>
        </p:nvCxnSpPr>
        <p:spPr>
          <a:xfrm rot="5400000" flipH="1" flipV="1">
            <a:off x="1688627" y="3005138"/>
            <a:ext cx="287268" cy="16381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284518" y="5218675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681352" y="5142732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8" name="직선 연결선 7"/>
          <p:cNvCxnSpPr>
            <a:stCxn id="6" idx="0"/>
            <a:endCxn id="6" idx="2"/>
          </p:cNvCxnSpPr>
          <p:nvPr/>
        </p:nvCxnSpPr>
        <p:spPr>
          <a:xfrm>
            <a:off x="6125095" y="1429789"/>
            <a:ext cx="0" cy="46634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189" y="2186064"/>
            <a:ext cx="1213381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51713" y="1660295"/>
            <a:ext cx="187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case : while, for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053923" y="1595465"/>
            <a:ext cx="187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case : do while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0194" y="985512"/>
            <a:ext cx="281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How to solve it?(1)</a:t>
            </a:r>
            <a:endParaRPr lang="ko-KR" altLang="en-US" sz="2400" dirty="0"/>
          </a:p>
        </p:txBody>
      </p:sp>
      <p:sp>
        <p:nvSpPr>
          <p:cNvPr id="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112559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58189" y="1429789"/>
            <a:ext cx="12133811" cy="4663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47931" y="4273554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15386" y="4100755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if.then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312923" y="4236836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63752" y="4055813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if.end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966261" y="2731028"/>
            <a:ext cx="1649783" cy="69757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135081" y="2498208"/>
            <a:ext cx="1312141" cy="46563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bb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939731" y="3511359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2700" y="3531072"/>
            <a:ext cx="4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1" name="화살표: 왼쪽 28"/>
          <p:cNvSpPr/>
          <p:nvPr/>
        </p:nvSpPr>
        <p:spPr>
          <a:xfrm>
            <a:off x="3825488" y="2731027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왼쪽 28"/>
          <p:cNvSpPr/>
          <p:nvPr/>
        </p:nvSpPr>
        <p:spPr>
          <a:xfrm>
            <a:off x="5247791" y="4233153"/>
            <a:ext cx="454743" cy="727587"/>
          </a:xfrm>
          <a:prstGeom prst="lef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33" idx="0"/>
            <a:endCxn id="35" idx="0"/>
          </p:cNvCxnSpPr>
          <p:nvPr/>
        </p:nvCxnSpPr>
        <p:spPr>
          <a:xfrm rot="5400000" flipH="1" flipV="1">
            <a:off x="2873169" y="2854101"/>
            <a:ext cx="44942" cy="2448366"/>
          </a:xfrm>
          <a:prstGeom prst="bentConnector3">
            <a:avLst>
              <a:gd name="adj1" fmla="val 608656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6" idx="2"/>
          </p:cNvCxnSpPr>
          <p:nvPr/>
        </p:nvCxnSpPr>
        <p:spPr>
          <a:xfrm>
            <a:off x="2791153" y="3428598"/>
            <a:ext cx="1923" cy="378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30" idx="0"/>
            <a:endCxn id="30" idx="2"/>
          </p:cNvCxnSpPr>
          <p:nvPr/>
        </p:nvCxnSpPr>
        <p:spPr>
          <a:xfrm>
            <a:off x="6125095" y="1429789"/>
            <a:ext cx="0" cy="46634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58189" y="2186064"/>
            <a:ext cx="1213381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151713" y="1660295"/>
            <a:ext cx="187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case : if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0097" y="989515"/>
            <a:ext cx="281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How to solve it?(2)</a:t>
            </a:r>
            <a:endParaRPr lang="ko-KR" altLang="en-US" sz="2400" dirty="0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974290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4028"/>
          <a:stretch/>
        </p:blipFill>
        <p:spPr>
          <a:xfrm>
            <a:off x="1385870" y="1690688"/>
            <a:ext cx="4073676" cy="45751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52520"/>
          <a:stretch/>
        </p:blipFill>
        <p:spPr>
          <a:xfrm>
            <a:off x="6007216" y="1825625"/>
            <a:ext cx="3876617" cy="44966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49446" y="1229023"/>
            <a:ext cx="1534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target file</a:t>
            </a:r>
            <a:endParaRPr lang="ko-KR" altLang="en-US" sz="24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3389951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0327" y="4596841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0820" y="4415818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if.end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0327" y="3188440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0820" y="3007417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if.then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20327" y="1809283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9147" y="1576463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entry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345647" y="3197330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16140" y="3016307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do.end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341244" y="1809283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511737" y="1628260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do.cond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18566" y="5962759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87388" y="5729940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do.body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400788" y="1809283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581113" y="1628260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while.end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341244" y="5962759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11737" y="5781736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while.body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2796" y="4596841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511616" y="4364021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while.cond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403013" y="5962759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573506" y="5781736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while.end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403013" y="4596841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73506" y="4415818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while.body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6406219" y="3208367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575039" y="2975547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while.cond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9576704" y="4539868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747197" y="4358845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for.inc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576704" y="3224439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747197" y="3043416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for.body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9576704" y="1809283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749504" y="1571310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for.cond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9576704" y="5935282"/>
            <a:ext cx="1649783" cy="6975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9745524" y="5702462"/>
            <a:ext cx="1312141" cy="4656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for.end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14" idx="2"/>
            <a:endCxn id="7" idx="0"/>
          </p:cNvCxnSpPr>
          <p:nvPr/>
        </p:nvCxnSpPr>
        <p:spPr>
          <a:xfrm>
            <a:off x="1245219" y="2506853"/>
            <a:ext cx="1672" cy="5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/>
          <p:cNvCxnSpPr>
            <a:cxnSpLocks/>
            <a:stCxn id="4" idx="2"/>
            <a:endCxn id="34" idx="0"/>
          </p:cNvCxnSpPr>
          <p:nvPr/>
        </p:nvCxnSpPr>
        <p:spPr>
          <a:xfrm flipH="1">
            <a:off x="1243459" y="5294411"/>
            <a:ext cx="1760" cy="435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연결선: 꺾임 60"/>
          <p:cNvCxnSpPr>
            <a:stCxn id="33" idx="3"/>
            <a:endCxn id="31" idx="1"/>
          </p:cNvCxnSpPr>
          <p:nvPr/>
        </p:nvCxnSpPr>
        <p:spPr>
          <a:xfrm flipV="1">
            <a:off x="2068349" y="2158068"/>
            <a:ext cx="1272895" cy="415347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연결선: 꺾임 61"/>
          <p:cNvCxnSpPr>
            <a:cxnSpLocks/>
            <a:stCxn id="37" idx="3"/>
            <a:endCxn id="35" idx="1"/>
          </p:cNvCxnSpPr>
          <p:nvPr/>
        </p:nvCxnSpPr>
        <p:spPr>
          <a:xfrm flipV="1">
            <a:off x="4991027" y="2158068"/>
            <a:ext cx="1409761" cy="415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연결선: 꺾임 64"/>
          <p:cNvCxnSpPr>
            <a:cxnSpLocks/>
            <a:stCxn id="41" idx="3"/>
            <a:endCxn id="51" idx="1"/>
          </p:cNvCxnSpPr>
          <p:nvPr/>
        </p:nvCxnSpPr>
        <p:spPr>
          <a:xfrm flipV="1">
            <a:off x="8052796" y="2158068"/>
            <a:ext cx="1523908" cy="415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/>
          <p:cNvCxnSpPr>
            <a:cxnSpLocks/>
            <a:stCxn id="31" idx="2"/>
            <a:endCxn id="27" idx="0"/>
          </p:cNvCxnSpPr>
          <p:nvPr/>
        </p:nvCxnSpPr>
        <p:spPr>
          <a:xfrm>
            <a:off x="4166136" y="2506853"/>
            <a:ext cx="6075" cy="509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/>
          <p:cNvCxnSpPr>
            <a:cxnSpLocks/>
            <a:stCxn id="23" idx="2"/>
            <a:endCxn id="40" idx="0"/>
          </p:cNvCxnSpPr>
          <p:nvPr/>
        </p:nvCxnSpPr>
        <p:spPr>
          <a:xfrm flipH="1">
            <a:off x="4167687" y="3894900"/>
            <a:ext cx="2852" cy="46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/>
          <p:cNvCxnSpPr>
            <a:cxnSpLocks/>
            <a:stCxn id="39" idx="2"/>
            <a:endCxn id="38" idx="0"/>
          </p:cNvCxnSpPr>
          <p:nvPr/>
        </p:nvCxnSpPr>
        <p:spPr>
          <a:xfrm>
            <a:off x="4167688" y="5294411"/>
            <a:ext cx="120" cy="487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직선 화살표 연결선 70"/>
          <p:cNvCxnSpPr>
            <a:cxnSpLocks/>
            <a:stCxn id="35" idx="2"/>
            <a:endCxn id="46" idx="0"/>
          </p:cNvCxnSpPr>
          <p:nvPr/>
        </p:nvCxnSpPr>
        <p:spPr>
          <a:xfrm>
            <a:off x="7225680" y="2506853"/>
            <a:ext cx="5430" cy="468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/>
          <p:cNvCxnSpPr>
            <a:cxnSpLocks/>
            <a:stCxn id="45" idx="2"/>
            <a:endCxn id="44" idx="0"/>
          </p:cNvCxnSpPr>
          <p:nvPr/>
        </p:nvCxnSpPr>
        <p:spPr>
          <a:xfrm flipH="1">
            <a:off x="7229577" y="3905937"/>
            <a:ext cx="1534" cy="509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/>
          <p:cNvCxnSpPr>
            <a:cxnSpLocks/>
            <a:endCxn id="42" idx="0"/>
          </p:cNvCxnSpPr>
          <p:nvPr/>
        </p:nvCxnSpPr>
        <p:spPr>
          <a:xfrm>
            <a:off x="7226560" y="5216137"/>
            <a:ext cx="3017" cy="565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/>
          <p:cNvCxnSpPr>
            <a:cxnSpLocks/>
            <a:stCxn id="51" idx="2"/>
            <a:endCxn id="50" idx="0"/>
          </p:cNvCxnSpPr>
          <p:nvPr/>
        </p:nvCxnSpPr>
        <p:spPr>
          <a:xfrm>
            <a:off x="10401596" y="2506853"/>
            <a:ext cx="1672" cy="536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/>
          <p:cNvCxnSpPr>
            <a:cxnSpLocks/>
            <a:stCxn id="49" idx="2"/>
            <a:endCxn id="48" idx="0"/>
          </p:cNvCxnSpPr>
          <p:nvPr/>
        </p:nvCxnSpPr>
        <p:spPr>
          <a:xfrm>
            <a:off x="10401596" y="3922009"/>
            <a:ext cx="1672" cy="436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/>
          <p:cNvCxnSpPr>
            <a:cxnSpLocks/>
            <a:stCxn id="47" idx="2"/>
            <a:endCxn id="54" idx="0"/>
          </p:cNvCxnSpPr>
          <p:nvPr/>
        </p:nvCxnSpPr>
        <p:spPr>
          <a:xfrm flipH="1">
            <a:off x="10401595" y="5237438"/>
            <a:ext cx="1" cy="465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화살표: 왼쪽으로 구부러짐 94"/>
          <p:cNvSpPr/>
          <p:nvPr/>
        </p:nvSpPr>
        <p:spPr>
          <a:xfrm rot="10800000">
            <a:off x="2871611" y="4949467"/>
            <a:ext cx="420571" cy="12979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화살표: 왼쪽으로 구부러짐 95"/>
          <p:cNvSpPr/>
          <p:nvPr/>
        </p:nvSpPr>
        <p:spPr>
          <a:xfrm rot="10800000">
            <a:off x="5896083" y="3546115"/>
            <a:ext cx="420571" cy="12979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화살표: 왼쪽으로 구부러짐 96"/>
          <p:cNvSpPr/>
          <p:nvPr/>
        </p:nvSpPr>
        <p:spPr>
          <a:xfrm rot="10800000" flipH="1">
            <a:off x="11353800" y="2093899"/>
            <a:ext cx="420571" cy="27947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endCxn id="4" idx="3"/>
          </p:cNvCxnSpPr>
          <p:nvPr/>
        </p:nvCxnSpPr>
        <p:spPr>
          <a:xfrm rot="16200000" flipH="1">
            <a:off x="555571" y="3431087"/>
            <a:ext cx="2202426" cy="826651"/>
          </a:xfrm>
          <a:prstGeom prst="bentConnector4">
            <a:avLst>
              <a:gd name="adj1" fmla="val -946"/>
              <a:gd name="adj2" fmla="val 12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187928" y="2663231"/>
            <a:ext cx="116824" cy="1168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6061" y="1124997"/>
            <a:ext cx="471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target file work on BB viewpoint</a:t>
            </a:r>
            <a:endParaRPr lang="ko-KR" altLang="en-US" sz="2400" dirty="0"/>
          </a:p>
        </p:txBody>
      </p:sp>
      <p:sp>
        <p:nvSpPr>
          <p:cNvPr id="6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106283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19" y="1162050"/>
            <a:ext cx="6276975" cy="5695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7" y="1082566"/>
            <a:ext cx="6010275" cy="567115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96591" y="5563587"/>
            <a:ext cx="1925500" cy="268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0774" y="2359742"/>
            <a:ext cx="5407741" cy="1582993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87446" y="2183989"/>
            <a:ext cx="2521974" cy="35150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func</a:t>
            </a:r>
            <a:r>
              <a:rPr lang="ko-KR" altLang="en-US" dirty="0"/>
              <a:t>내부 </a:t>
            </a:r>
            <a:r>
              <a:rPr lang="en-US" altLang="ko-KR" dirty="0"/>
              <a:t>BB</a:t>
            </a:r>
            <a:r>
              <a:rPr lang="ko-KR" altLang="en-US" dirty="0"/>
              <a:t>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0774" y="4155470"/>
            <a:ext cx="5407741" cy="55636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923070" y="3822500"/>
            <a:ext cx="1897625" cy="44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 </a:t>
            </a:r>
            <a:r>
              <a:rPr lang="ko-KR" altLang="en-US" dirty="0"/>
              <a:t>필터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5471" y="4836336"/>
            <a:ext cx="5407741" cy="103352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23070" y="4661975"/>
            <a:ext cx="1897625" cy="44180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BB-&gt;Inst </a:t>
            </a:r>
            <a:r>
              <a:rPr lang="ko-KR" altLang="en-US" dirty="0"/>
              <a:t>추적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5471" y="5970521"/>
            <a:ext cx="5407741" cy="59171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3070" y="5796160"/>
            <a:ext cx="1897625" cy="44180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Print </a:t>
            </a:r>
            <a:r>
              <a:rPr lang="ko-KR" altLang="en-US" dirty="0"/>
              <a:t>삽입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88203" y="998084"/>
            <a:ext cx="5975977" cy="13422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5021" y="785985"/>
            <a:ext cx="2786979" cy="35150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</a:t>
            </a:r>
            <a:r>
              <a:rPr lang="ko-KR" altLang="en-US" dirty="0"/>
              <a:t>필터 </a:t>
            </a:r>
            <a:r>
              <a:rPr lang="en-US" altLang="ko-KR" dirty="0"/>
              <a:t>- end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088203" y="2552290"/>
            <a:ext cx="5975977" cy="291979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356176" y="2411374"/>
            <a:ext cx="2786979" cy="316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</a:t>
            </a:r>
            <a:r>
              <a:rPr lang="ko-KR" altLang="en-US" dirty="0"/>
              <a:t>필터 </a:t>
            </a:r>
            <a:r>
              <a:rPr lang="en-US" altLang="ko-KR" dirty="0"/>
              <a:t>– do while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155910" y="5556243"/>
            <a:ext cx="5975977" cy="477134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483584" y="5291594"/>
            <a:ext cx="2786979" cy="268852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BB-&gt;before </a:t>
            </a:r>
            <a:r>
              <a:rPr lang="ko-KR" altLang="en-US" dirty="0"/>
              <a:t>저장</a:t>
            </a:r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102562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4" y="4600296"/>
            <a:ext cx="10661160" cy="1429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136"/>
            <a:ext cx="7910246" cy="434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9265" y="2364173"/>
            <a:ext cx="2414714" cy="29909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6" idx="2"/>
          </p:cNvCxnSpPr>
          <p:nvPr/>
        </p:nvCxnSpPr>
        <p:spPr>
          <a:xfrm flipV="1">
            <a:off x="2510444" y="2663266"/>
            <a:ext cx="56178" cy="326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62793" y="2993446"/>
            <a:ext cx="1895301" cy="35964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basicBlock</a:t>
            </a:r>
            <a:r>
              <a:rPr lang="en-US" altLang="ko-KR" dirty="0"/>
              <a:t> </a:t>
            </a:r>
            <a:r>
              <a:rPr lang="ko-KR" altLang="en-US" dirty="0"/>
              <a:t>단위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3" y="3406024"/>
            <a:ext cx="3879744" cy="35270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59989" y="3459474"/>
            <a:ext cx="3892838" cy="29925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endCxn id="15" idx="3"/>
          </p:cNvCxnSpPr>
          <p:nvPr/>
        </p:nvCxnSpPr>
        <p:spPr>
          <a:xfrm flipH="1">
            <a:off x="4652827" y="3609101"/>
            <a:ext cx="8183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504408" y="3402555"/>
            <a:ext cx="5784275" cy="35617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basicBlock</a:t>
            </a:r>
            <a:r>
              <a:rPr lang="en-US" altLang="ko-KR" dirty="0"/>
              <a:t> name </a:t>
            </a:r>
            <a:r>
              <a:rPr lang="ko-KR" altLang="en-US" dirty="0"/>
              <a:t>을 </a:t>
            </a:r>
            <a:r>
              <a:rPr lang="en-US" altLang="ko-KR" dirty="0"/>
              <a:t>string </a:t>
            </a:r>
            <a:r>
              <a:rPr lang="ko-KR" altLang="en-US" dirty="0"/>
              <a:t>형태로 변환 후 </a:t>
            </a:r>
            <a:r>
              <a:rPr lang="en-US" altLang="ko-KR" dirty="0"/>
              <a:t>a </a:t>
            </a:r>
            <a:r>
              <a:rPr lang="ko-KR" altLang="en-US" dirty="0"/>
              <a:t>에 저장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00484" y="4600296"/>
            <a:ext cx="10537829" cy="31828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endCxn id="26" idx="0"/>
          </p:cNvCxnSpPr>
          <p:nvPr/>
        </p:nvCxnSpPr>
        <p:spPr>
          <a:xfrm flipH="1">
            <a:off x="6169399" y="4198030"/>
            <a:ext cx="2264826" cy="4022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53541" y="3841856"/>
            <a:ext cx="4841464" cy="35617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string a </a:t>
            </a:r>
            <a:r>
              <a:rPr lang="ko-KR" altLang="en-US" dirty="0"/>
              <a:t>에 </a:t>
            </a:r>
            <a:r>
              <a:rPr lang="en-US" altLang="ko-KR" dirty="0"/>
              <a:t>.</a:t>
            </a:r>
            <a:r>
              <a:rPr lang="en-US" altLang="ko-KR" dirty="0" err="1"/>
              <a:t>cond</a:t>
            </a:r>
            <a:r>
              <a:rPr lang="en-US" altLang="ko-KR" dirty="0"/>
              <a:t> .then do. </a:t>
            </a:r>
            <a:r>
              <a:rPr lang="ko-KR" altLang="en-US" dirty="0"/>
              <a:t>가 있는지 확인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84" y="1946768"/>
            <a:ext cx="2211463" cy="28171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900484" y="1950015"/>
            <a:ext cx="2414714" cy="29909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4" idx="1"/>
            <a:endCxn id="31" idx="3"/>
          </p:cNvCxnSpPr>
          <p:nvPr/>
        </p:nvCxnSpPr>
        <p:spPr>
          <a:xfrm flipH="1">
            <a:off x="3315198" y="2090737"/>
            <a:ext cx="654122" cy="8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969320" y="1938769"/>
            <a:ext cx="5964389" cy="30393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BB</a:t>
            </a:r>
            <a:r>
              <a:rPr lang="ko-KR" altLang="en-US" dirty="0"/>
              <a:t>의 이전 </a:t>
            </a:r>
            <a:r>
              <a:rPr lang="en-US" altLang="ko-KR" dirty="0" err="1"/>
              <a:t>basicblcok</a:t>
            </a:r>
            <a:r>
              <a:rPr lang="en-US" altLang="ko-KR" dirty="0"/>
              <a:t> </a:t>
            </a:r>
            <a:r>
              <a:rPr lang="ko-KR" altLang="en-US" dirty="0"/>
              <a:t>을 저장하기위해 선언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90157" y="5655580"/>
            <a:ext cx="2457578" cy="299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22274" y="5661099"/>
            <a:ext cx="2289673" cy="29909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111947" y="5838459"/>
            <a:ext cx="1205754" cy="4239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23565" y="6225574"/>
            <a:ext cx="2289673" cy="29909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 </a:t>
            </a:r>
            <a:r>
              <a:rPr lang="ko-KR" altLang="en-US" dirty="0"/>
              <a:t>에다가 </a:t>
            </a:r>
            <a:r>
              <a:rPr lang="en-US" altLang="ko-KR" dirty="0"/>
              <a:t>E </a:t>
            </a:r>
            <a:r>
              <a:rPr lang="ko-KR" altLang="en-US" dirty="0"/>
              <a:t>를 삽입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73083" y="1251564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소스 </a:t>
            </a:r>
            <a:r>
              <a:rPr lang="ko-KR" altLang="en-US" sz="2400" dirty="0"/>
              <a:t>분석</a:t>
            </a:r>
            <a:r>
              <a:rPr lang="en-US" altLang="ko-KR" sz="2400" dirty="0"/>
              <a:t>(1)</a:t>
            </a:r>
            <a:endParaRPr lang="ko-KR" altLang="en-US" sz="2400" dirty="0"/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163437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46" y="1627303"/>
            <a:ext cx="6466262" cy="46404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38200" y="1887122"/>
            <a:ext cx="4556760" cy="33234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9" idx="1"/>
          </p:cNvCxnSpPr>
          <p:nvPr/>
        </p:nvCxnSpPr>
        <p:spPr>
          <a:xfrm flipH="1">
            <a:off x="5394960" y="2036669"/>
            <a:ext cx="2219498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614458" y="1887122"/>
            <a:ext cx="3208713" cy="29909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 </a:t>
            </a:r>
            <a:r>
              <a:rPr lang="ko-KR" altLang="en-US" dirty="0" err="1"/>
              <a:t>위치에다가</a:t>
            </a:r>
            <a:r>
              <a:rPr lang="ko-KR" altLang="en-US" dirty="0"/>
              <a:t> 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8199" y="2786694"/>
            <a:ext cx="6310745" cy="596586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1" idx="1"/>
            <a:endCxn id="19" idx="3"/>
          </p:cNvCxnSpPr>
          <p:nvPr/>
        </p:nvCxnSpPr>
        <p:spPr>
          <a:xfrm flipH="1">
            <a:off x="7148944" y="3076674"/>
            <a:ext cx="1316952" cy="8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465896" y="2809785"/>
            <a:ext cx="3496118" cy="53377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.end </a:t>
            </a:r>
            <a:r>
              <a:rPr lang="ko-KR" altLang="en-US" dirty="0"/>
              <a:t>면 현재 </a:t>
            </a:r>
            <a:r>
              <a:rPr lang="en-US" altLang="ko-KR" dirty="0" err="1"/>
              <a:t>basicBlock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begin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08548" y="3512177"/>
            <a:ext cx="5092993" cy="31167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46846" y="5883606"/>
            <a:ext cx="4232478" cy="301063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979324" y="6034137"/>
            <a:ext cx="839585" cy="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818909" y="5883606"/>
            <a:ext cx="2813242" cy="3613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before </a:t>
            </a:r>
            <a:r>
              <a:rPr lang="ko-KR" altLang="en-US" dirty="0"/>
              <a:t>에다가 </a:t>
            </a:r>
            <a:r>
              <a:rPr lang="en-US" altLang="ko-KR" dirty="0"/>
              <a:t>BB </a:t>
            </a:r>
            <a:r>
              <a:rPr lang="ko-KR" altLang="en-US" dirty="0"/>
              <a:t>삽입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38199" y="1153193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소스 </a:t>
            </a:r>
            <a:r>
              <a:rPr lang="ko-KR" altLang="en-US" sz="2400" dirty="0"/>
              <a:t>분석</a:t>
            </a:r>
            <a:r>
              <a:rPr lang="en-US" altLang="ko-KR" sz="2400" dirty="0"/>
              <a:t>(2)</a:t>
            </a:r>
            <a:endParaRPr lang="ko-KR" altLang="en-US" sz="2400" dirty="0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560969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78478" y="1168400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전체소스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dirty="0" smtClean="0"/>
              <a:t>-&gt;standard(branch</a:t>
            </a:r>
            <a:r>
              <a:rPr lang="en-US" altLang="ko-KR" dirty="0"/>
              <a:t>).cpp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5413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42" y="1441145"/>
            <a:ext cx="10535258" cy="32416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93936" y="1948739"/>
            <a:ext cx="10309081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93936" y="2188945"/>
            <a:ext cx="1" cy="2668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71535" y="4857329"/>
            <a:ext cx="2813242" cy="3613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do.body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2521" y="2549542"/>
            <a:ext cx="885306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42" y="5262878"/>
            <a:ext cx="10458054" cy="108137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92850" y="5336383"/>
            <a:ext cx="885306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578156" y="5456485"/>
            <a:ext cx="317672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754880" y="5038014"/>
            <a:ext cx="0" cy="41847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754880" y="5038014"/>
            <a:ext cx="190361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674489" y="4816062"/>
            <a:ext cx="3001526" cy="3613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err="1"/>
              <a:t>do.end</a:t>
            </a:r>
            <a:r>
              <a:rPr lang="en-US" altLang="ko-KR" dirty="0"/>
              <a:t> </a:t>
            </a:r>
            <a:r>
              <a:rPr lang="ko-KR" altLang="en-US" dirty="0"/>
              <a:t>에다가 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92850" y="105194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실행결과 </a:t>
            </a:r>
            <a:r>
              <a:rPr lang="en-US" altLang="ko-KR" sz="2400" dirty="0"/>
              <a:t>dis assemble(1)</a:t>
            </a:r>
            <a:endParaRPr lang="ko-KR" altLang="en-US" sz="2400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36909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690688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∙The LLVM Project is a collection of modular and reusable compiler and toolchain technologies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∙</a:t>
            </a:r>
            <a:r>
              <a:rPr lang="en-US" altLang="ko-KR" dirty="0"/>
              <a:t>The LLVM compiler infrastructure project used front ends and back ends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∙LLVM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기반 언어의 </a:t>
            </a:r>
            <a:r>
              <a:rPr lang="en-US" altLang="ko-KR" dirty="0" smtClean="0"/>
              <a:t>clang 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∙</a:t>
            </a:r>
            <a:r>
              <a:rPr lang="ko-KR" altLang="en-US" dirty="0" err="1" smtClean="0"/>
              <a:t>중간코드</a:t>
            </a:r>
            <a:r>
              <a:rPr lang="en-US" altLang="ko-KR" dirty="0"/>
              <a:t>(</a:t>
            </a:r>
            <a:r>
              <a:rPr lang="en-US" altLang="ko-KR" dirty="0" err="1"/>
              <a:t>IR:Intermediate</a:t>
            </a:r>
            <a:r>
              <a:rPr lang="en-US" altLang="ko-KR" dirty="0"/>
              <a:t> Representation)</a:t>
            </a:r>
            <a:r>
              <a:rPr lang="ko-KR" altLang="en-US" dirty="0"/>
              <a:t>을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1-3.Why we use LLVM?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49F2-AB64-4772-AA8C-3F61D7AB73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5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6868-3675-4FC3-9658-1360B5B8C7A3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0" y="1690688"/>
            <a:ext cx="10423034" cy="180065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09223" y="1862339"/>
            <a:ext cx="10154647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73713" y="2635961"/>
            <a:ext cx="1237471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211184" y="2102544"/>
            <a:ext cx="0" cy="1679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73713" y="3797204"/>
            <a:ext cx="2813242" cy="3613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while.cond</a:t>
            </a:r>
            <a:r>
              <a:rPr lang="en-US" altLang="ko-KR" dirty="0"/>
              <a:t> </a:t>
            </a:r>
            <a:r>
              <a:rPr lang="ko-KR" altLang="en-US" dirty="0"/>
              <a:t>에 대한 </a:t>
            </a:r>
            <a:r>
              <a:rPr lang="en-US" altLang="ko-KR" dirty="0" err="1"/>
              <a:t>printf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0" y="4464434"/>
            <a:ext cx="10004527" cy="171379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73713" y="4635277"/>
            <a:ext cx="10240155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0719" y="5182404"/>
            <a:ext cx="1469972" cy="24020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6445133" y="4231178"/>
            <a:ext cx="13856" cy="404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052368" y="3882625"/>
            <a:ext cx="5163974" cy="36137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이중 </a:t>
            </a:r>
            <a:r>
              <a:rPr lang="en-US" altLang="ko-KR" dirty="0"/>
              <a:t>while) while.cond10 </a:t>
            </a:r>
            <a:r>
              <a:rPr lang="ko-KR" altLang="en-US" dirty="0"/>
              <a:t>에 대한 </a:t>
            </a:r>
            <a:r>
              <a:rPr lang="en-US" altLang="ko-KR" dirty="0" err="1"/>
              <a:t>printf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30" y="1143197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실행결과 </a:t>
            </a:r>
            <a:r>
              <a:rPr lang="en-US" altLang="ko-KR" sz="2400" dirty="0"/>
              <a:t>dis assemble(2)</a:t>
            </a:r>
            <a:endParaRPr lang="ko-KR" altLang="en-US" sz="2400" dirty="0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en-US" altLang="ko-KR" dirty="0"/>
              <a:t>Conditional Branch trace</a:t>
            </a:r>
          </a:p>
        </p:txBody>
      </p:sp>
    </p:spTree>
    <p:extLst>
      <p:ext uri="{BB962C8B-B14F-4D97-AF65-F5344CB8AC3E}">
        <p14:creationId xmlns:p14="http://schemas.microsoft.com/office/powerpoint/2010/main" val="236628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2.LLVM Getting </a:t>
            </a:r>
            <a:r>
              <a:rPr lang="en-US" altLang="ko-KR" b="1" dirty="0" smtClean="0"/>
              <a:t>Started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2-1.How to </a:t>
            </a:r>
            <a:r>
              <a:rPr lang="en-US" altLang="ko-KR" dirty="0" smtClean="0"/>
              <a:t>install -window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577975"/>
            <a:ext cx="10515600" cy="4605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Window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Windows </a:t>
            </a:r>
            <a:r>
              <a:rPr lang="en-US" altLang="ko-KR" dirty="0"/>
              <a:t>installer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Visual Studio plugin installer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15142"/>
          <a:stretch/>
        </p:blipFill>
        <p:spPr>
          <a:xfrm>
            <a:off x="838200" y="1974057"/>
            <a:ext cx="8982919" cy="188674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F0AD-CCF3-40F6-86BF-F2DBA32A70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1566</Words>
  <Application>Microsoft Office PowerPoint</Application>
  <PresentationFormat>와이드스크린</PresentationFormat>
  <Paragraphs>578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4" baseType="lpstr">
      <vt:lpstr>Lucida Grande</vt:lpstr>
      <vt:lpstr>맑은 고딕</vt:lpstr>
      <vt:lpstr>Arial</vt:lpstr>
      <vt:lpstr>Office 테마</vt:lpstr>
      <vt:lpstr>LLVM</vt:lpstr>
      <vt:lpstr>목차</vt:lpstr>
      <vt:lpstr>1.LLVM introduction</vt:lpstr>
      <vt:lpstr>1-1.What is the LLVM?</vt:lpstr>
      <vt:lpstr>1-1.What is the LLVM?</vt:lpstr>
      <vt:lpstr>1-2.How is LLVM configured?</vt:lpstr>
      <vt:lpstr>1-3.Why we use LLVM?</vt:lpstr>
      <vt:lpstr>2.LLVM Getting Started</vt:lpstr>
      <vt:lpstr>2-1.How to install -window</vt:lpstr>
      <vt:lpstr>2-1.How to install -window</vt:lpstr>
      <vt:lpstr>2-1.How to install -window</vt:lpstr>
      <vt:lpstr>2-1.How to install –window</vt:lpstr>
      <vt:lpstr>2-1.How to install –window</vt:lpstr>
      <vt:lpstr>2-1.How to install -window</vt:lpstr>
      <vt:lpstr>2-1.How to install –Linux</vt:lpstr>
      <vt:lpstr>2-1.How to install –Linux</vt:lpstr>
      <vt:lpstr>2-1.How to install –Linux</vt:lpstr>
      <vt:lpstr>2-1.How to install –Linux</vt:lpstr>
      <vt:lpstr>2-1.How to install –Linux</vt:lpstr>
      <vt:lpstr>Hardware Spec</vt:lpstr>
      <vt:lpstr>Software Spec</vt:lpstr>
      <vt:lpstr>2-2.hello pass example</vt:lpstr>
      <vt:lpstr>2-2.hello pass example</vt:lpstr>
      <vt:lpstr>2-2.hello pass example</vt:lpstr>
      <vt:lpstr>2-2.hello pass example</vt:lpstr>
      <vt:lpstr>2-2.hello pass example</vt:lpstr>
      <vt:lpstr>2-3.write the pass</vt:lpstr>
      <vt:lpstr>사용된 함수</vt:lpstr>
      <vt:lpstr>2-3.write the pass</vt:lpstr>
      <vt:lpstr>2-3.write the pass</vt:lpstr>
      <vt:lpstr>2-3.write the pass</vt:lpstr>
      <vt:lpstr>2-3.write the pass</vt:lpstr>
      <vt:lpstr>2-3.write the pass</vt:lpstr>
      <vt:lpstr>2-3.write the pass</vt:lpstr>
      <vt:lpstr>2-3.write the pass</vt:lpstr>
      <vt:lpstr>3. Trace for racy code 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 shared variable trace</vt:lpstr>
      <vt:lpstr>3-1.2 pointer op with global memory</vt:lpstr>
      <vt:lpstr>3-1.2 pointer op with global memory</vt:lpstr>
      <vt:lpstr>3-1.2 pointer op with global memory</vt:lpstr>
      <vt:lpstr>3-1.2 pointer op with global memory</vt:lpstr>
      <vt:lpstr>3-1.2 pointer op with global memory</vt:lpstr>
      <vt:lpstr>3-1.2 pointer op with global memory</vt:lpstr>
      <vt:lpstr>3-1.2 pointer op with global memory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  <vt:lpstr>3-2. Conditional Branch trace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LLVM</dc:title>
  <dc:creator>강성은</dc:creator>
  <cp:lastModifiedBy>강성은</cp:lastModifiedBy>
  <cp:revision>246</cp:revision>
  <dcterms:created xsi:type="dcterms:W3CDTF">2017-02-06T04:40:49Z</dcterms:created>
  <dcterms:modified xsi:type="dcterms:W3CDTF">2017-08-01T06:32:12Z</dcterms:modified>
</cp:coreProperties>
</file>